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8"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11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CE04A9-B83A-49BC-9C9C-691E213D5B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xmlns="" id="{6BCB05AB-3A2D-43CD-9E5C-DEF64BBA3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xmlns="" id="{9EBBFAA4-80C5-4FC8-B7F5-B1CFCEFA70B9}"/>
              </a:ext>
            </a:extLst>
          </p:cNvPr>
          <p:cNvSpPr>
            <a:spLocks noGrp="1"/>
          </p:cNvSpPr>
          <p:nvPr>
            <p:ph type="dt" sz="half" idx="10"/>
          </p:nvPr>
        </p:nvSpPr>
        <p:spPr/>
        <p:txBody>
          <a:bodyPr/>
          <a:lstStyle/>
          <a:p>
            <a:fld id="{B0D5DBB0-A2B5-4D95-A412-E74876BD5EC4}" type="datetimeFigureOut">
              <a:rPr lang="fa-IR" smtClean="0"/>
              <a:t>11/12/1446</a:t>
            </a:fld>
            <a:endParaRPr lang="fa-IR"/>
          </a:p>
        </p:txBody>
      </p:sp>
      <p:sp>
        <p:nvSpPr>
          <p:cNvPr id="5" name="Footer Placeholder 4">
            <a:extLst>
              <a:ext uri="{FF2B5EF4-FFF2-40B4-BE49-F238E27FC236}">
                <a16:creationId xmlns:a16="http://schemas.microsoft.com/office/drawing/2014/main" xmlns="" id="{25628549-A154-40C0-82AF-0443D7EDBD7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CC8EACE0-28EA-49C9-8F5A-168F433D67FA}"/>
              </a:ext>
            </a:extLst>
          </p:cNvPr>
          <p:cNvSpPr>
            <a:spLocks noGrp="1"/>
          </p:cNvSpPr>
          <p:nvPr>
            <p:ph type="sldNum" sz="quarter" idx="12"/>
          </p:nvPr>
        </p:nvSpPr>
        <p:spPr/>
        <p:txBody>
          <a:bodyPr/>
          <a:lstStyle/>
          <a:p>
            <a:fld id="{12366540-0AAC-4FC9-8A5B-6CCB5F01A186}" type="slidenum">
              <a:rPr lang="fa-IR" smtClean="0"/>
              <a:t>‹#›</a:t>
            </a:fld>
            <a:endParaRPr lang="fa-IR"/>
          </a:p>
        </p:txBody>
      </p:sp>
    </p:spTree>
    <p:extLst>
      <p:ext uri="{BB962C8B-B14F-4D97-AF65-F5344CB8AC3E}">
        <p14:creationId xmlns:p14="http://schemas.microsoft.com/office/powerpoint/2010/main" val="63997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54E7B-1D05-4FE8-A8AC-E214CC5F10D2}"/>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xmlns="" id="{963C0824-1629-4C3E-B8B7-21D212148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2B6D7176-9E30-488A-857C-1E3CF53605A8}"/>
              </a:ext>
            </a:extLst>
          </p:cNvPr>
          <p:cNvSpPr>
            <a:spLocks noGrp="1"/>
          </p:cNvSpPr>
          <p:nvPr>
            <p:ph type="dt" sz="half" idx="10"/>
          </p:nvPr>
        </p:nvSpPr>
        <p:spPr/>
        <p:txBody>
          <a:bodyPr/>
          <a:lstStyle/>
          <a:p>
            <a:fld id="{B0D5DBB0-A2B5-4D95-A412-E74876BD5EC4}" type="datetimeFigureOut">
              <a:rPr lang="fa-IR" smtClean="0"/>
              <a:t>11/12/1446</a:t>
            </a:fld>
            <a:endParaRPr lang="fa-IR"/>
          </a:p>
        </p:txBody>
      </p:sp>
      <p:sp>
        <p:nvSpPr>
          <p:cNvPr id="5" name="Footer Placeholder 4">
            <a:extLst>
              <a:ext uri="{FF2B5EF4-FFF2-40B4-BE49-F238E27FC236}">
                <a16:creationId xmlns:a16="http://schemas.microsoft.com/office/drawing/2014/main" xmlns="" id="{D1C7F91B-61E0-4283-B830-BD261150F2FF}"/>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BB3E9CDE-64E3-422A-9639-496A7330123F}"/>
              </a:ext>
            </a:extLst>
          </p:cNvPr>
          <p:cNvSpPr>
            <a:spLocks noGrp="1"/>
          </p:cNvSpPr>
          <p:nvPr>
            <p:ph type="sldNum" sz="quarter" idx="12"/>
          </p:nvPr>
        </p:nvSpPr>
        <p:spPr/>
        <p:txBody>
          <a:bodyPr/>
          <a:lstStyle/>
          <a:p>
            <a:fld id="{12366540-0AAC-4FC9-8A5B-6CCB5F01A186}" type="slidenum">
              <a:rPr lang="fa-IR" smtClean="0"/>
              <a:t>‹#›</a:t>
            </a:fld>
            <a:endParaRPr lang="fa-IR"/>
          </a:p>
        </p:txBody>
      </p:sp>
    </p:spTree>
    <p:extLst>
      <p:ext uri="{BB962C8B-B14F-4D97-AF65-F5344CB8AC3E}">
        <p14:creationId xmlns:p14="http://schemas.microsoft.com/office/powerpoint/2010/main" val="35279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45711D-322B-48AE-A548-1C9ACFB998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xmlns="" id="{53AFC0EE-C8D7-4DF5-8D79-DE1657940D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BDF5F25A-DC18-4CA0-A594-69AC805F65BD}"/>
              </a:ext>
            </a:extLst>
          </p:cNvPr>
          <p:cNvSpPr>
            <a:spLocks noGrp="1"/>
          </p:cNvSpPr>
          <p:nvPr>
            <p:ph type="dt" sz="half" idx="10"/>
          </p:nvPr>
        </p:nvSpPr>
        <p:spPr/>
        <p:txBody>
          <a:bodyPr/>
          <a:lstStyle/>
          <a:p>
            <a:fld id="{B0D5DBB0-A2B5-4D95-A412-E74876BD5EC4}" type="datetimeFigureOut">
              <a:rPr lang="fa-IR" smtClean="0"/>
              <a:t>11/12/1446</a:t>
            </a:fld>
            <a:endParaRPr lang="fa-IR"/>
          </a:p>
        </p:txBody>
      </p:sp>
      <p:sp>
        <p:nvSpPr>
          <p:cNvPr id="5" name="Footer Placeholder 4">
            <a:extLst>
              <a:ext uri="{FF2B5EF4-FFF2-40B4-BE49-F238E27FC236}">
                <a16:creationId xmlns:a16="http://schemas.microsoft.com/office/drawing/2014/main" xmlns="" id="{24BB2247-CC21-4BE7-A384-0054FC700DA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72AC86C5-13C4-4E1D-8293-0ABAFE34940D}"/>
              </a:ext>
            </a:extLst>
          </p:cNvPr>
          <p:cNvSpPr>
            <a:spLocks noGrp="1"/>
          </p:cNvSpPr>
          <p:nvPr>
            <p:ph type="sldNum" sz="quarter" idx="12"/>
          </p:nvPr>
        </p:nvSpPr>
        <p:spPr/>
        <p:txBody>
          <a:bodyPr/>
          <a:lstStyle/>
          <a:p>
            <a:fld id="{12366540-0AAC-4FC9-8A5B-6CCB5F01A186}" type="slidenum">
              <a:rPr lang="fa-IR" smtClean="0"/>
              <a:t>‹#›</a:t>
            </a:fld>
            <a:endParaRPr lang="fa-IR"/>
          </a:p>
        </p:txBody>
      </p:sp>
    </p:spTree>
    <p:extLst>
      <p:ext uri="{BB962C8B-B14F-4D97-AF65-F5344CB8AC3E}">
        <p14:creationId xmlns:p14="http://schemas.microsoft.com/office/powerpoint/2010/main" val="192814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D31EB1-313F-4F9A-AF94-EAC2AC210A2F}"/>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7A2CA17B-4868-45DD-8305-A73A4BBC39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4D8E1F8A-34FC-4D6E-80A6-5FD6905B5C61}"/>
              </a:ext>
            </a:extLst>
          </p:cNvPr>
          <p:cNvSpPr>
            <a:spLocks noGrp="1"/>
          </p:cNvSpPr>
          <p:nvPr>
            <p:ph type="dt" sz="half" idx="10"/>
          </p:nvPr>
        </p:nvSpPr>
        <p:spPr/>
        <p:txBody>
          <a:bodyPr/>
          <a:lstStyle/>
          <a:p>
            <a:fld id="{B0D5DBB0-A2B5-4D95-A412-E74876BD5EC4}" type="datetimeFigureOut">
              <a:rPr lang="fa-IR" smtClean="0"/>
              <a:t>11/12/1446</a:t>
            </a:fld>
            <a:endParaRPr lang="fa-IR"/>
          </a:p>
        </p:txBody>
      </p:sp>
      <p:sp>
        <p:nvSpPr>
          <p:cNvPr id="5" name="Footer Placeholder 4">
            <a:extLst>
              <a:ext uri="{FF2B5EF4-FFF2-40B4-BE49-F238E27FC236}">
                <a16:creationId xmlns:a16="http://schemas.microsoft.com/office/drawing/2014/main" xmlns="" id="{C2C9E4B4-3AA1-4912-B9A0-DA63ED3D1AD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09120D57-FD58-412B-90FE-7732E7E11FED}"/>
              </a:ext>
            </a:extLst>
          </p:cNvPr>
          <p:cNvSpPr>
            <a:spLocks noGrp="1"/>
          </p:cNvSpPr>
          <p:nvPr>
            <p:ph type="sldNum" sz="quarter" idx="12"/>
          </p:nvPr>
        </p:nvSpPr>
        <p:spPr/>
        <p:txBody>
          <a:bodyPr/>
          <a:lstStyle/>
          <a:p>
            <a:fld id="{12366540-0AAC-4FC9-8A5B-6CCB5F01A186}" type="slidenum">
              <a:rPr lang="fa-IR" smtClean="0"/>
              <a:t>‹#›</a:t>
            </a:fld>
            <a:endParaRPr lang="fa-IR"/>
          </a:p>
        </p:txBody>
      </p:sp>
    </p:spTree>
    <p:extLst>
      <p:ext uri="{BB962C8B-B14F-4D97-AF65-F5344CB8AC3E}">
        <p14:creationId xmlns:p14="http://schemas.microsoft.com/office/powerpoint/2010/main" val="140436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097F2-4D4D-4B78-882B-120B9B3CC9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xmlns="" id="{AECB9561-70DA-4666-BCB8-6BDBC0CE7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F739B76-0B24-452C-93AE-CBB77EA38C93}"/>
              </a:ext>
            </a:extLst>
          </p:cNvPr>
          <p:cNvSpPr>
            <a:spLocks noGrp="1"/>
          </p:cNvSpPr>
          <p:nvPr>
            <p:ph type="dt" sz="half" idx="10"/>
          </p:nvPr>
        </p:nvSpPr>
        <p:spPr/>
        <p:txBody>
          <a:bodyPr/>
          <a:lstStyle/>
          <a:p>
            <a:fld id="{B0D5DBB0-A2B5-4D95-A412-E74876BD5EC4}" type="datetimeFigureOut">
              <a:rPr lang="fa-IR" smtClean="0"/>
              <a:t>11/12/1446</a:t>
            </a:fld>
            <a:endParaRPr lang="fa-IR"/>
          </a:p>
        </p:txBody>
      </p:sp>
      <p:sp>
        <p:nvSpPr>
          <p:cNvPr id="5" name="Footer Placeholder 4">
            <a:extLst>
              <a:ext uri="{FF2B5EF4-FFF2-40B4-BE49-F238E27FC236}">
                <a16:creationId xmlns:a16="http://schemas.microsoft.com/office/drawing/2014/main" xmlns="" id="{4C7424BB-2148-4CC6-96D6-0DF5F21284BB}"/>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758C5DD5-A35D-4BBC-8CFC-659CA4DD69DA}"/>
              </a:ext>
            </a:extLst>
          </p:cNvPr>
          <p:cNvSpPr>
            <a:spLocks noGrp="1"/>
          </p:cNvSpPr>
          <p:nvPr>
            <p:ph type="sldNum" sz="quarter" idx="12"/>
          </p:nvPr>
        </p:nvSpPr>
        <p:spPr/>
        <p:txBody>
          <a:bodyPr/>
          <a:lstStyle/>
          <a:p>
            <a:fld id="{12366540-0AAC-4FC9-8A5B-6CCB5F01A186}" type="slidenum">
              <a:rPr lang="fa-IR" smtClean="0"/>
              <a:t>‹#›</a:t>
            </a:fld>
            <a:endParaRPr lang="fa-IR"/>
          </a:p>
        </p:txBody>
      </p:sp>
    </p:spTree>
    <p:extLst>
      <p:ext uri="{BB962C8B-B14F-4D97-AF65-F5344CB8AC3E}">
        <p14:creationId xmlns:p14="http://schemas.microsoft.com/office/powerpoint/2010/main" val="246659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E7728-EFFB-44D1-9572-83F7CA77B895}"/>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A65AFA6A-6BBB-4332-A212-F1A8E4C6BC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xmlns="" id="{BD527840-8804-4F09-9496-73FC4DE0FD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xmlns="" id="{9258FED8-26FD-4FBB-9A0E-DA309DB5A3AA}"/>
              </a:ext>
            </a:extLst>
          </p:cNvPr>
          <p:cNvSpPr>
            <a:spLocks noGrp="1"/>
          </p:cNvSpPr>
          <p:nvPr>
            <p:ph type="dt" sz="half" idx="10"/>
          </p:nvPr>
        </p:nvSpPr>
        <p:spPr/>
        <p:txBody>
          <a:bodyPr/>
          <a:lstStyle/>
          <a:p>
            <a:fld id="{B0D5DBB0-A2B5-4D95-A412-E74876BD5EC4}" type="datetimeFigureOut">
              <a:rPr lang="fa-IR" smtClean="0"/>
              <a:t>11/12/1446</a:t>
            </a:fld>
            <a:endParaRPr lang="fa-IR"/>
          </a:p>
        </p:txBody>
      </p:sp>
      <p:sp>
        <p:nvSpPr>
          <p:cNvPr id="6" name="Footer Placeholder 5">
            <a:extLst>
              <a:ext uri="{FF2B5EF4-FFF2-40B4-BE49-F238E27FC236}">
                <a16:creationId xmlns:a16="http://schemas.microsoft.com/office/drawing/2014/main" xmlns="" id="{7155E87D-699C-4905-BBAD-7ADF9D473E0A}"/>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4B975C18-2684-4366-B538-3468D30ABFC9}"/>
              </a:ext>
            </a:extLst>
          </p:cNvPr>
          <p:cNvSpPr>
            <a:spLocks noGrp="1"/>
          </p:cNvSpPr>
          <p:nvPr>
            <p:ph type="sldNum" sz="quarter" idx="12"/>
          </p:nvPr>
        </p:nvSpPr>
        <p:spPr/>
        <p:txBody>
          <a:bodyPr/>
          <a:lstStyle/>
          <a:p>
            <a:fld id="{12366540-0AAC-4FC9-8A5B-6CCB5F01A186}" type="slidenum">
              <a:rPr lang="fa-IR" smtClean="0"/>
              <a:t>‹#›</a:t>
            </a:fld>
            <a:endParaRPr lang="fa-IR"/>
          </a:p>
        </p:txBody>
      </p:sp>
    </p:spTree>
    <p:extLst>
      <p:ext uri="{BB962C8B-B14F-4D97-AF65-F5344CB8AC3E}">
        <p14:creationId xmlns:p14="http://schemas.microsoft.com/office/powerpoint/2010/main" val="405841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BAB1E-246A-48DF-89C1-2DF86686620A}"/>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xmlns="" id="{C71A2A1C-5371-47C3-9FE2-B4957EA74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4C4E248-371B-41B7-85C1-0F6297D0EE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xmlns="" id="{60B0FFDC-52D7-4511-B40B-5C8D9C7DB4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A9C068-4930-4D1C-B131-59A8D35A1A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xmlns="" id="{E73F2622-175A-4A70-9122-888B0D5DE27C}"/>
              </a:ext>
            </a:extLst>
          </p:cNvPr>
          <p:cNvSpPr>
            <a:spLocks noGrp="1"/>
          </p:cNvSpPr>
          <p:nvPr>
            <p:ph type="dt" sz="half" idx="10"/>
          </p:nvPr>
        </p:nvSpPr>
        <p:spPr/>
        <p:txBody>
          <a:bodyPr/>
          <a:lstStyle/>
          <a:p>
            <a:fld id="{B0D5DBB0-A2B5-4D95-A412-E74876BD5EC4}" type="datetimeFigureOut">
              <a:rPr lang="fa-IR" smtClean="0"/>
              <a:t>11/12/1446</a:t>
            </a:fld>
            <a:endParaRPr lang="fa-IR"/>
          </a:p>
        </p:txBody>
      </p:sp>
      <p:sp>
        <p:nvSpPr>
          <p:cNvPr id="8" name="Footer Placeholder 7">
            <a:extLst>
              <a:ext uri="{FF2B5EF4-FFF2-40B4-BE49-F238E27FC236}">
                <a16:creationId xmlns:a16="http://schemas.microsoft.com/office/drawing/2014/main" xmlns="" id="{2351EF56-B488-46C4-96DC-4073E2ED9506}"/>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xmlns="" id="{AE255B51-FDFA-41D7-9880-799F16469532}"/>
              </a:ext>
            </a:extLst>
          </p:cNvPr>
          <p:cNvSpPr>
            <a:spLocks noGrp="1"/>
          </p:cNvSpPr>
          <p:nvPr>
            <p:ph type="sldNum" sz="quarter" idx="12"/>
          </p:nvPr>
        </p:nvSpPr>
        <p:spPr/>
        <p:txBody>
          <a:bodyPr/>
          <a:lstStyle/>
          <a:p>
            <a:fld id="{12366540-0AAC-4FC9-8A5B-6CCB5F01A186}" type="slidenum">
              <a:rPr lang="fa-IR" smtClean="0"/>
              <a:t>‹#›</a:t>
            </a:fld>
            <a:endParaRPr lang="fa-IR"/>
          </a:p>
        </p:txBody>
      </p:sp>
    </p:spTree>
    <p:extLst>
      <p:ext uri="{BB962C8B-B14F-4D97-AF65-F5344CB8AC3E}">
        <p14:creationId xmlns:p14="http://schemas.microsoft.com/office/powerpoint/2010/main" val="366039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0B48D-79D6-4D1E-A4E0-A01D8D084C58}"/>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xmlns="" id="{CA800CED-892C-4929-833C-2DDEE07E6521}"/>
              </a:ext>
            </a:extLst>
          </p:cNvPr>
          <p:cNvSpPr>
            <a:spLocks noGrp="1"/>
          </p:cNvSpPr>
          <p:nvPr>
            <p:ph type="dt" sz="half" idx="10"/>
          </p:nvPr>
        </p:nvSpPr>
        <p:spPr/>
        <p:txBody>
          <a:bodyPr/>
          <a:lstStyle/>
          <a:p>
            <a:fld id="{B0D5DBB0-A2B5-4D95-A412-E74876BD5EC4}" type="datetimeFigureOut">
              <a:rPr lang="fa-IR" smtClean="0"/>
              <a:t>11/12/1446</a:t>
            </a:fld>
            <a:endParaRPr lang="fa-IR"/>
          </a:p>
        </p:txBody>
      </p:sp>
      <p:sp>
        <p:nvSpPr>
          <p:cNvPr id="4" name="Footer Placeholder 3">
            <a:extLst>
              <a:ext uri="{FF2B5EF4-FFF2-40B4-BE49-F238E27FC236}">
                <a16:creationId xmlns:a16="http://schemas.microsoft.com/office/drawing/2014/main" xmlns="" id="{3FAD5033-52E0-4EC5-891D-7247BB8801BC}"/>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xmlns="" id="{D3CD9FB4-7E61-45E2-9768-60DAFE9E5081}"/>
              </a:ext>
            </a:extLst>
          </p:cNvPr>
          <p:cNvSpPr>
            <a:spLocks noGrp="1"/>
          </p:cNvSpPr>
          <p:nvPr>
            <p:ph type="sldNum" sz="quarter" idx="12"/>
          </p:nvPr>
        </p:nvSpPr>
        <p:spPr/>
        <p:txBody>
          <a:bodyPr/>
          <a:lstStyle/>
          <a:p>
            <a:fld id="{12366540-0AAC-4FC9-8A5B-6CCB5F01A186}" type="slidenum">
              <a:rPr lang="fa-IR" smtClean="0"/>
              <a:t>‹#›</a:t>
            </a:fld>
            <a:endParaRPr lang="fa-IR"/>
          </a:p>
        </p:txBody>
      </p:sp>
    </p:spTree>
    <p:extLst>
      <p:ext uri="{BB962C8B-B14F-4D97-AF65-F5344CB8AC3E}">
        <p14:creationId xmlns:p14="http://schemas.microsoft.com/office/powerpoint/2010/main" val="377983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E2BC37E-DC68-41B1-84F0-B152587B834A}"/>
              </a:ext>
            </a:extLst>
          </p:cNvPr>
          <p:cNvSpPr>
            <a:spLocks noGrp="1"/>
          </p:cNvSpPr>
          <p:nvPr>
            <p:ph type="dt" sz="half" idx="10"/>
          </p:nvPr>
        </p:nvSpPr>
        <p:spPr/>
        <p:txBody>
          <a:bodyPr/>
          <a:lstStyle/>
          <a:p>
            <a:fld id="{B0D5DBB0-A2B5-4D95-A412-E74876BD5EC4}" type="datetimeFigureOut">
              <a:rPr lang="fa-IR" smtClean="0"/>
              <a:t>11/12/1446</a:t>
            </a:fld>
            <a:endParaRPr lang="fa-IR"/>
          </a:p>
        </p:txBody>
      </p:sp>
      <p:sp>
        <p:nvSpPr>
          <p:cNvPr id="3" name="Footer Placeholder 2">
            <a:extLst>
              <a:ext uri="{FF2B5EF4-FFF2-40B4-BE49-F238E27FC236}">
                <a16:creationId xmlns:a16="http://schemas.microsoft.com/office/drawing/2014/main" xmlns="" id="{63E94B7D-DEBD-4BD6-AAE3-C9E19F450923}"/>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xmlns="" id="{5FC1D9D1-F222-4EBF-A636-2B84BE73A74B}"/>
              </a:ext>
            </a:extLst>
          </p:cNvPr>
          <p:cNvSpPr>
            <a:spLocks noGrp="1"/>
          </p:cNvSpPr>
          <p:nvPr>
            <p:ph type="sldNum" sz="quarter" idx="12"/>
          </p:nvPr>
        </p:nvSpPr>
        <p:spPr/>
        <p:txBody>
          <a:bodyPr/>
          <a:lstStyle/>
          <a:p>
            <a:fld id="{12366540-0AAC-4FC9-8A5B-6CCB5F01A186}" type="slidenum">
              <a:rPr lang="fa-IR" smtClean="0"/>
              <a:t>‹#›</a:t>
            </a:fld>
            <a:endParaRPr lang="fa-IR"/>
          </a:p>
        </p:txBody>
      </p:sp>
    </p:spTree>
    <p:extLst>
      <p:ext uri="{BB962C8B-B14F-4D97-AF65-F5344CB8AC3E}">
        <p14:creationId xmlns:p14="http://schemas.microsoft.com/office/powerpoint/2010/main" val="300778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A4E69-A980-41EE-92C1-7E994B52B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9C6B5493-F84E-4F86-9938-6A69188C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xmlns="" id="{214707BC-D64E-4B89-9442-A16A2DF38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E35C6B7-926C-4DBE-B6BE-C08E0C4AFD1E}"/>
              </a:ext>
            </a:extLst>
          </p:cNvPr>
          <p:cNvSpPr>
            <a:spLocks noGrp="1"/>
          </p:cNvSpPr>
          <p:nvPr>
            <p:ph type="dt" sz="half" idx="10"/>
          </p:nvPr>
        </p:nvSpPr>
        <p:spPr/>
        <p:txBody>
          <a:bodyPr/>
          <a:lstStyle/>
          <a:p>
            <a:fld id="{B0D5DBB0-A2B5-4D95-A412-E74876BD5EC4}" type="datetimeFigureOut">
              <a:rPr lang="fa-IR" smtClean="0"/>
              <a:t>11/12/1446</a:t>
            </a:fld>
            <a:endParaRPr lang="fa-IR"/>
          </a:p>
        </p:txBody>
      </p:sp>
      <p:sp>
        <p:nvSpPr>
          <p:cNvPr id="6" name="Footer Placeholder 5">
            <a:extLst>
              <a:ext uri="{FF2B5EF4-FFF2-40B4-BE49-F238E27FC236}">
                <a16:creationId xmlns:a16="http://schemas.microsoft.com/office/drawing/2014/main" xmlns="" id="{4F3EAB50-BAB6-4D48-BFEC-584393B215DA}"/>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FCB1DE68-B0C0-408D-94AC-D006D17688D6}"/>
              </a:ext>
            </a:extLst>
          </p:cNvPr>
          <p:cNvSpPr>
            <a:spLocks noGrp="1"/>
          </p:cNvSpPr>
          <p:nvPr>
            <p:ph type="sldNum" sz="quarter" idx="12"/>
          </p:nvPr>
        </p:nvSpPr>
        <p:spPr/>
        <p:txBody>
          <a:bodyPr/>
          <a:lstStyle/>
          <a:p>
            <a:fld id="{12366540-0AAC-4FC9-8A5B-6CCB5F01A186}" type="slidenum">
              <a:rPr lang="fa-IR" smtClean="0"/>
              <a:t>‹#›</a:t>
            </a:fld>
            <a:endParaRPr lang="fa-IR"/>
          </a:p>
        </p:txBody>
      </p:sp>
    </p:spTree>
    <p:extLst>
      <p:ext uri="{BB962C8B-B14F-4D97-AF65-F5344CB8AC3E}">
        <p14:creationId xmlns:p14="http://schemas.microsoft.com/office/powerpoint/2010/main" val="220875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3BB4D-AAE8-4F4F-AD41-888A6F59B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xmlns="" id="{6D911653-63D3-417B-9D55-2C93A6C72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xmlns="" id="{BB53CC6A-ABA5-46B8-89E8-615247EC4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32DD5C-FA36-43EA-A733-E0746A3D2CDF}"/>
              </a:ext>
            </a:extLst>
          </p:cNvPr>
          <p:cNvSpPr>
            <a:spLocks noGrp="1"/>
          </p:cNvSpPr>
          <p:nvPr>
            <p:ph type="dt" sz="half" idx="10"/>
          </p:nvPr>
        </p:nvSpPr>
        <p:spPr/>
        <p:txBody>
          <a:bodyPr/>
          <a:lstStyle/>
          <a:p>
            <a:fld id="{B0D5DBB0-A2B5-4D95-A412-E74876BD5EC4}" type="datetimeFigureOut">
              <a:rPr lang="fa-IR" smtClean="0"/>
              <a:t>11/12/1446</a:t>
            </a:fld>
            <a:endParaRPr lang="fa-IR"/>
          </a:p>
        </p:txBody>
      </p:sp>
      <p:sp>
        <p:nvSpPr>
          <p:cNvPr id="6" name="Footer Placeholder 5">
            <a:extLst>
              <a:ext uri="{FF2B5EF4-FFF2-40B4-BE49-F238E27FC236}">
                <a16:creationId xmlns:a16="http://schemas.microsoft.com/office/drawing/2014/main" xmlns="" id="{F344C86F-BD58-4DBD-8060-CE19B83DA225}"/>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08FE4C69-8233-4719-B405-B3139D04A0C4}"/>
              </a:ext>
            </a:extLst>
          </p:cNvPr>
          <p:cNvSpPr>
            <a:spLocks noGrp="1"/>
          </p:cNvSpPr>
          <p:nvPr>
            <p:ph type="sldNum" sz="quarter" idx="12"/>
          </p:nvPr>
        </p:nvSpPr>
        <p:spPr/>
        <p:txBody>
          <a:bodyPr/>
          <a:lstStyle/>
          <a:p>
            <a:fld id="{12366540-0AAC-4FC9-8A5B-6CCB5F01A186}" type="slidenum">
              <a:rPr lang="fa-IR" smtClean="0"/>
              <a:t>‹#›</a:t>
            </a:fld>
            <a:endParaRPr lang="fa-IR"/>
          </a:p>
        </p:txBody>
      </p:sp>
    </p:spTree>
    <p:extLst>
      <p:ext uri="{BB962C8B-B14F-4D97-AF65-F5344CB8AC3E}">
        <p14:creationId xmlns:p14="http://schemas.microsoft.com/office/powerpoint/2010/main" val="67613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024BCB2-B844-46EE-BBE0-49C7B63EA5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xmlns="" id="{BFA8C6E6-A598-4AEB-89B0-E84B097D0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66931FE5-C459-4310-9CE6-DAC165B586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5DBB0-A2B5-4D95-A412-E74876BD5EC4}" type="datetimeFigureOut">
              <a:rPr lang="fa-IR" smtClean="0"/>
              <a:t>11/12/1446</a:t>
            </a:fld>
            <a:endParaRPr lang="fa-IR"/>
          </a:p>
        </p:txBody>
      </p:sp>
      <p:sp>
        <p:nvSpPr>
          <p:cNvPr id="5" name="Footer Placeholder 4">
            <a:extLst>
              <a:ext uri="{FF2B5EF4-FFF2-40B4-BE49-F238E27FC236}">
                <a16:creationId xmlns:a16="http://schemas.microsoft.com/office/drawing/2014/main" xmlns="" id="{BE103D69-4C18-4786-A887-7F3E55F0F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xmlns="" id="{F8C82BE6-C4E1-42B2-A9BE-CC7C0ED9F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66540-0AAC-4FC9-8A5B-6CCB5F01A186}" type="slidenum">
              <a:rPr lang="fa-IR" smtClean="0"/>
              <a:t>‹#›</a:t>
            </a:fld>
            <a:endParaRPr lang="fa-IR"/>
          </a:p>
        </p:txBody>
      </p:sp>
    </p:spTree>
    <p:extLst>
      <p:ext uri="{BB962C8B-B14F-4D97-AF65-F5344CB8AC3E}">
        <p14:creationId xmlns:p14="http://schemas.microsoft.com/office/powerpoint/2010/main" val="374047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CA7AD4-A2D3-4FC4-8858-6B8282D335B4}"/>
              </a:ext>
            </a:extLst>
          </p:cNvPr>
          <p:cNvSpPr txBox="1"/>
          <p:nvPr/>
        </p:nvSpPr>
        <p:spPr>
          <a:xfrm>
            <a:off x="1950314" y="-125730"/>
            <a:ext cx="2231701" cy="1200329"/>
          </a:xfrm>
          <a:prstGeom prst="rect">
            <a:avLst/>
          </a:prstGeom>
          <a:noFill/>
        </p:spPr>
        <p:txBody>
          <a:bodyPr wrap="none" rtlCol="1">
            <a:spAutoFit/>
          </a:bodyPr>
          <a:lstStyle/>
          <a:p>
            <a:r>
              <a:rPr lang="fa-IR" sz="7200" dirty="0">
                <a:solidFill>
                  <a:schemeClr val="bg1"/>
                </a:solidFill>
                <a:cs typeface="Mj_Liner XXL" panose="00000400000000000000" pitchFamily="2" charset="-78"/>
              </a:rPr>
              <a:t>کتاب  </a:t>
            </a:r>
          </a:p>
        </p:txBody>
      </p:sp>
      <p:pic>
        <p:nvPicPr>
          <p:cNvPr id="4" name="Picture 3">
            <a:extLst>
              <a:ext uri="{FF2B5EF4-FFF2-40B4-BE49-F238E27FC236}">
                <a16:creationId xmlns:a16="http://schemas.microsoft.com/office/drawing/2014/main" xmlns="" id="{6CCFD39D-CA0B-4336-B7D7-6DE12B65C963}"/>
              </a:ext>
            </a:extLst>
          </p:cNvPr>
          <p:cNvPicPr>
            <a:picLocks noChangeAspect="1"/>
          </p:cNvPicPr>
          <p:nvPr/>
        </p:nvPicPr>
        <p:blipFill>
          <a:blip r:embed="rId2"/>
          <a:stretch>
            <a:fillRect/>
          </a:stretch>
        </p:blipFill>
        <p:spPr>
          <a:xfrm>
            <a:off x="0" y="0"/>
            <a:ext cx="4791456" cy="6858000"/>
          </a:xfrm>
          <a:prstGeom prst="rect">
            <a:avLst/>
          </a:prstGeom>
        </p:spPr>
      </p:pic>
      <p:sp>
        <p:nvSpPr>
          <p:cNvPr id="5" name="TextBox 4">
            <a:extLst>
              <a:ext uri="{FF2B5EF4-FFF2-40B4-BE49-F238E27FC236}">
                <a16:creationId xmlns:a16="http://schemas.microsoft.com/office/drawing/2014/main" xmlns="" id="{A2FA15B4-7AA0-4B25-B3E4-94B6BCE30958}"/>
              </a:ext>
            </a:extLst>
          </p:cNvPr>
          <p:cNvSpPr txBox="1"/>
          <p:nvPr/>
        </p:nvSpPr>
        <p:spPr>
          <a:xfrm>
            <a:off x="5017478" y="190112"/>
            <a:ext cx="5977919" cy="1015663"/>
          </a:xfrm>
          <a:prstGeom prst="rect">
            <a:avLst/>
          </a:prstGeom>
          <a:noFill/>
        </p:spPr>
        <p:txBody>
          <a:bodyPr wrap="none" rtlCol="1">
            <a:spAutoFit/>
          </a:bodyPr>
          <a:lstStyle/>
          <a:p>
            <a:r>
              <a:rPr lang="fa-IR" sz="6000" b="1" dirty="0">
                <a:solidFill>
                  <a:schemeClr val="bg1"/>
                </a:solidFill>
                <a:cs typeface="B Nazanin" panose="00000400000000000000" pitchFamily="2" charset="-78"/>
              </a:rPr>
              <a:t>نمایشگاه مجازی کتاب</a:t>
            </a:r>
          </a:p>
        </p:txBody>
      </p:sp>
      <p:sp>
        <p:nvSpPr>
          <p:cNvPr id="6" name="TextBox 5">
            <a:extLst>
              <a:ext uri="{FF2B5EF4-FFF2-40B4-BE49-F238E27FC236}">
                <a16:creationId xmlns:a16="http://schemas.microsoft.com/office/drawing/2014/main" xmlns="" id="{7EC1F980-EB70-449A-838C-2B9B89B5C648}"/>
              </a:ext>
            </a:extLst>
          </p:cNvPr>
          <p:cNvSpPr txBox="1"/>
          <p:nvPr/>
        </p:nvSpPr>
        <p:spPr>
          <a:xfrm>
            <a:off x="7093368" y="1451075"/>
            <a:ext cx="1826141" cy="4524315"/>
          </a:xfrm>
          <a:prstGeom prst="rect">
            <a:avLst/>
          </a:prstGeom>
          <a:noFill/>
        </p:spPr>
        <p:txBody>
          <a:bodyPr wrap="none" rtlCol="1">
            <a:spAutoFit/>
          </a:bodyPr>
          <a:lstStyle/>
          <a:p>
            <a:pPr algn="ctr"/>
            <a:r>
              <a:rPr lang="fa-IR" sz="9600" dirty="0">
                <a:solidFill>
                  <a:srgbClr val="FF1111"/>
                </a:solidFill>
                <a:cs typeface="B Nazanin" panose="00000400000000000000" pitchFamily="2" charset="-78"/>
              </a:rPr>
              <a:t>قیام</a:t>
            </a:r>
          </a:p>
          <a:p>
            <a:pPr algn="ctr"/>
            <a:r>
              <a:rPr lang="fa-IR" sz="9600" dirty="0">
                <a:solidFill>
                  <a:schemeClr val="bg1"/>
                </a:solidFill>
                <a:cs typeface="B Nazanin" panose="00000400000000000000" pitchFamily="2" charset="-78"/>
              </a:rPr>
              <a:t>برای</a:t>
            </a:r>
          </a:p>
          <a:p>
            <a:pPr algn="ctr"/>
            <a:r>
              <a:rPr lang="fa-IR" sz="9600" dirty="0">
                <a:solidFill>
                  <a:srgbClr val="00B050"/>
                </a:solidFill>
                <a:cs typeface="B Nazanin" panose="00000400000000000000" pitchFamily="2" charset="-78"/>
              </a:rPr>
              <a:t>خدا</a:t>
            </a:r>
          </a:p>
        </p:txBody>
      </p:sp>
      <p:sp>
        <p:nvSpPr>
          <p:cNvPr id="7" name="TextBox 6">
            <a:extLst>
              <a:ext uri="{FF2B5EF4-FFF2-40B4-BE49-F238E27FC236}">
                <a16:creationId xmlns:a16="http://schemas.microsoft.com/office/drawing/2014/main" xmlns="" id="{B8282C27-8D3A-49AD-B5DF-768C9FFC5EE7}"/>
              </a:ext>
            </a:extLst>
          </p:cNvPr>
          <p:cNvSpPr txBox="1"/>
          <p:nvPr/>
        </p:nvSpPr>
        <p:spPr>
          <a:xfrm>
            <a:off x="5901533" y="6220690"/>
            <a:ext cx="4209807" cy="584775"/>
          </a:xfrm>
          <a:prstGeom prst="rect">
            <a:avLst/>
          </a:prstGeom>
          <a:noFill/>
        </p:spPr>
        <p:txBody>
          <a:bodyPr wrap="none" rtlCol="1">
            <a:spAutoFit/>
          </a:bodyPr>
          <a:lstStyle/>
          <a:p>
            <a:r>
              <a:rPr lang="fa-IR" sz="3200" b="1" dirty="0">
                <a:solidFill>
                  <a:schemeClr val="bg1"/>
                </a:solidFill>
                <a:cs typeface="B Nazanin" panose="00000400000000000000" pitchFamily="2" charset="-78"/>
              </a:rPr>
              <a:t>کتابخانه امام رضا (ع) بیرجند</a:t>
            </a:r>
          </a:p>
        </p:txBody>
      </p:sp>
    </p:spTree>
    <p:extLst>
      <p:ext uri="{BB962C8B-B14F-4D97-AF65-F5344CB8AC3E}">
        <p14:creationId xmlns:p14="http://schemas.microsoft.com/office/powerpoint/2010/main" val="260229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AE5F3E7-3CAF-4D46-92F8-5739E125709E}"/>
              </a:ext>
            </a:extLst>
          </p:cNvPr>
          <p:cNvPicPr>
            <a:picLocks noChangeAspect="1"/>
          </p:cNvPicPr>
          <p:nvPr/>
        </p:nvPicPr>
        <p:blipFill>
          <a:blip r:embed="rId2"/>
          <a:stretch>
            <a:fillRect/>
          </a:stretch>
        </p:blipFill>
        <p:spPr>
          <a:xfrm>
            <a:off x="0" y="0"/>
            <a:ext cx="4791456" cy="6858000"/>
          </a:xfrm>
          <a:prstGeom prst="rect">
            <a:avLst/>
          </a:prstGeom>
        </p:spPr>
      </p:pic>
      <p:pic>
        <p:nvPicPr>
          <p:cNvPr id="3" name="Picture 2">
            <a:extLst>
              <a:ext uri="{FF2B5EF4-FFF2-40B4-BE49-F238E27FC236}">
                <a16:creationId xmlns:a16="http://schemas.microsoft.com/office/drawing/2014/main" xmlns="" id="{7EAF3288-3173-43BF-A31F-9ECDDEDD8B7F}"/>
              </a:ext>
            </a:extLst>
          </p:cNvPr>
          <p:cNvPicPr>
            <a:picLocks noChangeAspect="1"/>
          </p:cNvPicPr>
          <p:nvPr/>
        </p:nvPicPr>
        <p:blipFill rotWithShape="1">
          <a:blip r:embed="rId3"/>
          <a:srcRect b="11000"/>
          <a:stretch/>
        </p:blipFill>
        <p:spPr>
          <a:xfrm>
            <a:off x="10392882" y="2644139"/>
            <a:ext cx="1714500" cy="2373630"/>
          </a:xfrm>
          <a:prstGeom prst="rect">
            <a:avLst/>
          </a:prstGeom>
        </p:spPr>
      </p:pic>
      <p:sp>
        <p:nvSpPr>
          <p:cNvPr id="4" name="Rectangle 3">
            <a:extLst>
              <a:ext uri="{FF2B5EF4-FFF2-40B4-BE49-F238E27FC236}">
                <a16:creationId xmlns:a16="http://schemas.microsoft.com/office/drawing/2014/main" xmlns="" id="{0283D67A-EF72-4352-9333-FDC7BC88B3DB}"/>
              </a:ext>
            </a:extLst>
          </p:cNvPr>
          <p:cNvSpPr/>
          <p:nvPr/>
        </p:nvSpPr>
        <p:spPr>
          <a:xfrm>
            <a:off x="4489706" y="1601420"/>
            <a:ext cx="5821680" cy="5016758"/>
          </a:xfrm>
          <a:prstGeom prst="rect">
            <a:avLst/>
          </a:prstGeom>
        </p:spPr>
        <p:txBody>
          <a:bodyPr wrap="square">
            <a:spAutoFit/>
          </a:bodyPr>
          <a:lstStyle/>
          <a:p>
            <a:pPr algn="just" rtl="1"/>
            <a:r>
              <a:rPr lang="fa-IR" sz="2000" b="1" dirty="0">
                <a:solidFill>
                  <a:schemeClr val="bg1"/>
                </a:solidFill>
                <a:cs typeface="B Nazanin" panose="00000400000000000000" pitchFamily="2" charset="-78"/>
              </a:rPr>
              <a:t>تاریخ انقلاب اسلامی از مبارزات و رهبری بی‌دلیل امام خمینی جدا نیست و هر آینه اگر سخن از تاریخ انقلاب است از امام گفته خواهد شد و هر جا سخن از امام گفته شود بخشی از تاریخ بازگو می‌گردد. سیر پیروزی انقلاب اسلامی و مبارزات مردم مسلمان ایران به رهبری امام را می‌توان به سه دوره ‌ی مشخص تقسیم كرد:‌ دوره اول از شروع نهضت از سال 1341 تا تبعید امام(ره) به تركیه، ‌دوره‌ی دوم دوران تبعید در تركیه و عراق و دوره‌ی سوم دوران انقلاب و حضور ایشان در پاریس. </a:t>
            </a:r>
            <a:endParaRPr lang="fa-IR" sz="2000" b="1" dirty="0" smtClean="0">
              <a:solidFill>
                <a:schemeClr val="bg1"/>
              </a:solidFill>
              <a:cs typeface="B Nazanin" panose="00000400000000000000" pitchFamily="2" charset="-78"/>
            </a:endParaRPr>
          </a:p>
          <a:p>
            <a:pPr algn="just" rtl="1"/>
            <a:r>
              <a:rPr lang="fa-IR" sz="2000" b="1" dirty="0" smtClean="0">
                <a:solidFill>
                  <a:schemeClr val="bg1"/>
                </a:solidFill>
                <a:cs typeface="B Nazanin" panose="00000400000000000000" pitchFamily="2" charset="-78"/>
              </a:rPr>
              <a:t>این </a:t>
            </a:r>
            <a:r>
              <a:rPr lang="fa-IR" sz="2000" b="1" dirty="0">
                <a:solidFill>
                  <a:schemeClr val="bg1"/>
                </a:solidFill>
                <a:cs typeface="B Nazanin" panose="00000400000000000000" pitchFamily="2" charset="-78"/>
              </a:rPr>
              <a:t>كتاب با بهر‌ه‌گیری از اسناد، ‌دوران نخست مبارزات امام خمینی را كه یكی از حساس‌ترین برهه‌های تاریخ معاصر است توصیف می كند اعتراض امام به تصویب لایحه‌ی انجمن‌های ایالتی و ولایتی،‌ افشاگری علیه اقدام رژیم كاپیتولاسیون از مباحث محوری كتاب هستند. این مجموعه اسنادی با عناوین نهضت امام‌خمینی تا قیام ۱۵ خرداد ۱۳۴۲ و پیامدهای آن؛ ماجرای کاپیتولاسیون و تبعید امام‌خمینی؛ اوج‌گیری نهضت امام‌خمینی و انقلاب اسلامی و ... را در برمی گیرد.</a:t>
            </a:r>
          </a:p>
        </p:txBody>
      </p:sp>
      <p:sp>
        <p:nvSpPr>
          <p:cNvPr id="5" name="TextBox 4">
            <a:extLst>
              <a:ext uri="{FF2B5EF4-FFF2-40B4-BE49-F238E27FC236}">
                <a16:creationId xmlns:a16="http://schemas.microsoft.com/office/drawing/2014/main" xmlns="" id="{14DD6845-8D0B-4A82-BD84-61A6FE652092}"/>
              </a:ext>
            </a:extLst>
          </p:cNvPr>
          <p:cNvSpPr txBox="1"/>
          <p:nvPr/>
        </p:nvSpPr>
        <p:spPr>
          <a:xfrm>
            <a:off x="4791456" y="161269"/>
            <a:ext cx="6955750" cy="1200329"/>
          </a:xfrm>
          <a:prstGeom prst="rect">
            <a:avLst/>
          </a:prstGeom>
          <a:noFill/>
        </p:spPr>
        <p:txBody>
          <a:bodyPr wrap="none" rtlCol="1">
            <a:spAutoFit/>
          </a:bodyPr>
          <a:lstStyle/>
          <a:p>
            <a:pPr algn="ctr"/>
            <a:r>
              <a:rPr lang="fa-IR" sz="4400" b="1" dirty="0">
                <a:solidFill>
                  <a:schemeClr val="bg1"/>
                </a:solidFill>
                <a:cs typeface="B Nazanin" panose="00000400000000000000" pitchFamily="2" charset="-78"/>
              </a:rPr>
              <a:t>مبارزات امام خمینی به روایت اسناد</a:t>
            </a:r>
          </a:p>
          <a:p>
            <a:pPr algn="ctr"/>
            <a:r>
              <a:rPr lang="fa-IR" sz="2800" b="1" dirty="0">
                <a:solidFill>
                  <a:schemeClr val="bg1"/>
                </a:solidFill>
                <a:cs typeface="B Nazanin" panose="00000400000000000000" pitchFamily="2" charset="-78"/>
              </a:rPr>
              <a:t>حسن شکرزاده</a:t>
            </a:r>
          </a:p>
        </p:txBody>
      </p:sp>
    </p:spTree>
    <p:extLst>
      <p:ext uri="{BB962C8B-B14F-4D97-AF65-F5344CB8AC3E}">
        <p14:creationId xmlns:p14="http://schemas.microsoft.com/office/powerpoint/2010/main" val="248358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5C7766A-E9F8-4D81-8006-E0B66AC4161A}"/>
              </a:ext>
            </a:extLst>
          </p:cNvPr>
          <p:cNvPicPr>
            <a:picLocks noChangeAspect="1"/>
          </p:cNvPicPr>
          <p:nvPr/>
        </p:nvPicPr>
        <p:blipFill>
          <a:blip r:embed="rId2"/>
          <a:stretch>
            <a:fillRect/>
          </a:stretch>
        </p:blipFill>
        <p:spPr>
          <a:xfrm>
            <a:off x="0" y="0"/>
            <a:ext cx="4791456" cy="6858000"/>
          </a:xfrm>
          <a:prstGeom prst="rect">
            <a:avLst/>
          </a:prstGeom>
        </p:spPr>
      </p:pic>
      <p:pic>
        <p:nvPicPr>
          <p:cNvPr id="3" name="Picture 2">
            <a:extLst>
              <a:ext uri="{FF2B5EF4-FFF2-40B4-BE49-F238E27FC236}">
                <a16:creationId xmlns:a16="http://schemas.microsoft.com/office/drawing/2014/main" xmlns="" id="{54F7353A-8D77-4B50-8AC1-0E1F96C9B89C}"/>
              </a:ext>
            </a:extLst>
          </p:cNvPr>
          <p:cNvPicPr>
            <a:picLocks noChangeAspect="1"/>
          </p:cNvPicPr>
          <p:nvPr/>
        </p:nvPicPr>
        <p:blipFill>
          <a:blip r:embed="rId3"/>
          <a:stretch>
            <a:fillRect/>
          </a:stretch>
        </p:blipFill>
        <p:spPr>
          <a:xfrm>
            <a:off x="10265663" y="2477452"/>
            <a:ext cx="1714500" cy="2657475"/>
          </a:xfrm>
          <a:prstGeom prst="rect">
            <a:avLst/>
          </a:prstGeom>
        </p:spPr>
      </p:pic>
      <p:sp>
        <p:nvSpPr>
          <p:cNvPr id="4" name="TextBox 3">
            <a:extLst>
              <a:ext uri="{FF2B5EF4-FFF2-40B4-BE49-F238E27FC236}">
                <a16:creationId xmlns:a16="http://schemas.microsoft.com/office/drawing/2014/main" xmlns="" id="{B75F0600-C121-4531-AC95-2B0EA916F1DE}"/>
              </a:ext>
            </a:extLst>
          </p:cNvPr>
          <p:cNvSpPr txBox="1"/>
          <p:nvPr/>
        </p:nvSpPr>
        <p:spPr>
          <a:xfrm>
            <a:off x="4404329" y="444907"/>
            <a:ext cx="7678704" cy="1015663"/>
          </a:xfrm>
          <a:prstGeom prst="rect">
            <a:avLst/>
          </a:prstGeom>
          <a:noFill/>
        </p:spPr>
        <p:txBody>
          <a:bodyPr wrap="none" rtlCol="1">
            <a:spAutoFit/>
          </a:bodyPr>
          <a:lstStyle/>
          <a:p>
            <a:pPr algn="ctr"/>
            <a:r>
              <a:rPr lang="fa-IR" sz="3200" b="1" dirty="0">
                <a:solidFill>
                  <a:schemeClr val="bg1"/>
                </a:solidFill>
                <a:cs typeface="B Nazanin" panose="00000400000000000000" pitchFamily="2" charset="-78"/>
              </a:rPr>
              <a:t>دلدادگان آزادی: معرفی زندانیان سیاسی قبل از انقلاب</a:t>
            </a:r>
          </a:p>
          <a:p>
            <a:pPr algn="ctr"/>
            <a:r>
              <a:rPr lang="fa-IR" sz="2800" b="1" dirty="0">
                <a:solidFill>
                  <a:schemeClr val="bg1"/>
                </a:solidFill>
                <a:cs typeface="B Nazanin" panose="00000400000000000000" pitchFamily="2" charset="-78"/>
              </a:rPr>
              <a:t>جلیل امجدی</a:t>
            </a:r>
          </a:p>
        </p:txBody>
      </p:sp>
      <p:sp>
        <p:nvSpPr>
          <p:cNvPr id="5" name="Rectangle 4">
            <a:extLst>
              <a:ext uri="{FF2B5EF4-FFF2-40B4-BE49-F238E27FC236}">
                <a16:creationId xmlns:a16="http://schemas.microsoft.com/office/drawing/2014/main" xmlns="" id="{87ED9F72-C0EF-44F3-8BB6-9024D1F46338}"/>
              </a:ext>
            </a:extLst>
          </p:cNvPr>
          <p:cNvSpPr/>
          <p:nvPr/>
        </p:nvSpPr>
        <p:spPr>
          <a:xfrm>
            <a:off x="4791456" y="1823709"/>
            <a:ext cx="5375910" cy="4401205"/>
          </a:xfrm>
          <a:prstGeom prst="rect">
            <a:avLst/>
          </a:prstGeom>
        </p:spPr>
        <p:txBody>
          <a:bodyPr wrap="square">
            <a:spAutoFit/>
          </a:bodyPr>
          <a:lstStyle/>
          <a:p>
            <a:pPr algn="just" rtl="1"/>
            <a:r>
              <a:rPr lang="fa-IR" sz="2000" b="1" dirty="0">
                <a:solidFill>
                  <a:schemeClr val="bg1"/>
                </a:solidFill>
                <a:cs typeface="B Nazanin" panose="00000400000000000000" pitchFamily="2" charset="-78"/>
              </a:rPr>
              <a:t>کتاب «دلدادگان </a:t>
            </a:r>
            <a:r>
              <a:rPr lang="fa-IR" sz="2000" b="1">
                <a:solidFill>
                  <a:schemeClr val="bg1"/>
                </a:solidFill>
                <a:cs typeface="B Nazanin" panose="00000400000000000000" pitchFamily="2" charset="-78"/>
              </a:rPr>
              <a:t>آزادی</a:t>
            </a:r>
            <a:r>
              <a:rPr lang="fa-IR" sz="2000" b="1" smtClean="0">
                <a:solidFill>
                  <a:schemeClr val="bg1"/>
                </a:solidFill>
                <a:cs typeface="B Nazanin" panose="00000400000000000000" pitchFamily="2" charset="-78"/>
              </a:rPr>
              <a:t>» </a:t>
            </a:r>
            <a:r>
              <a:rPr lang="fa-IR" sz="2000" b="1" dirty="0">
                <a:solidFill>
                  <a:schemeClr val="bg1"/>
                </a:solidFill>
                <a:cs typeface="B Nazanin" panose="00000400000000000000" pitchFamily="2" charset="-78"/>
              </a:rPr>
              <a:t>مجموعه فرهنگ‌نامه آن دسته از زندانیان سیاسی است که مدتى از عمر خود را صرف مبارزه با رژیم پهلوى کرده‌اند. این مبارزان در فواصل زمانی مختلف، یک بار و یا بیشتر به زندان افتادند و پس از تحمل شکنجه، محکومیت و حبس خود، به‌تدریج تا آستانه پیروزى انقلاب اسلامى از زندان آزاد شدند. در این مجموعه، اطلاعات مستندی از هر مبارز سیاسی، در اختیار علاقه‌مندان و پژوهشگران قرار گرفته است. گفتنی است که هر زندگی‌نامه، مستند به منابعی است که در پایان آن آورده شده است.</a:t>
            </a:r>
          </a:p>
          <a:p>
            <a:pPr algn="just" rtl="1"/>
            <a:r>
              <a:rPr lang="fa-IR" sz="2000" b="1" dirty="0">
                <a:solidFill>
                  <a:schemeClr val="bg1"/>
                </a:solidFill>
                <a:cs typeface="B Nazanin" panose="00000400000000000000" pitchFamily="2" charset="-78"/>
              </a:rPr>
              <a:t>تلاش مؤلفان این مجموعه، معرفى و به‌دست دادن گزیده‌ای از زندگى، مبارزه، دستگیری، بازجویی، شکنجه و زندان مخالفان سیاسى حکومت پهلوى است و نیز آشنایى خوانندگان با فضای سیاسى آن دوران، براى دستیابى به رهیافت‌هاى نوین در مطالعات جامعه‌شناختی و میدانى تاریخ معاصر مى‌باشد.</a:t>
            </a:r>
          </a:p>
        </p:txBody>
      </p:sp>
    </p:spTree>
    <p:extLst>
      <p:ext uri="{BB962C8B-B14F-4D97-AF65-F5344CB8AC3E}">
        <p14:creationId xmlns:p14="http://schemas.microsoft.com/office/powerpoint/2010/main" val="353289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EEEFB90-D72B-4DE0-9CA0-E2C3066CFD46}"/>
              </a:ext>
            </a:extLst>
          </p:cNvPr>
          <p:cNvPicPr>
            <a:picLocks noChangeAspect="1"/>
          </p:cNvPicPr>
          <p:nvPr/>
        </p:nvPicPr>
        <p:blipFill>
          <a:blip r:embed="rId2"/>
          <a:stretch>
            <a:fillRect/>
          </a:stretch>
        </p:blipFill>
        <p:spPr>
          <a:xfrm>
            <a:off x="0" y="0"/>
            <a:ext cx="4791456" cy="6858000"/>
          </a:xfrm>
          <a:prstGeom prst="rect">
            <a:avLst/>
          </a:prstGeom>
        </p:spPr>
      </p:pic>
      <p:pic>
        <p:nvPicPr>
          <p:cNvPr id="6" name="Picture 5">
            <a:extLst>
              <a:ext uri="{FF2B5EF4-FFF2-40B4-BE49-F238E27FC236}">
                <a16:creationId xmlns:a16="http://schemas.microsoft.com/office/drawing/2014/main" xmlns="" id="{3C683423-E39C-4E80-B22E-07F5E3645D93}"/>
              </a:ext>
            </a:extLst>
          </p:cNvPr>
          <p:cNvPicPr>
            <a:picLocks noChangeAspect="1"/>
          </p:cNvPicPr>
          <p:nvPr/>
        </p:nvPicPr>
        <p:blipFill>
          <a:blip r:embed="rId3"/>
          <a:stretch>
            <a:fillRect/>
          </a:stretch>
        </p:blipFill>
        <p:spPr>
          <a:xfrm>
            <a:off x="10300025" y="2475337"/>
            <a:ext cx="1728578" cy="2625101"/>
          </a:xfrm>
          <a:prstGeom prst="rect">
            <a:avLst/>
          </a:prstGeom>
        </p:spPr>
      </p:pic>
      <p:sp>
        <p:nvSpPr>
          <p:cNvPr id="7" name="Rectangle 6">
            <a:extLst>
              <a:ext uri="{FF2B5EF4-FFF2-40B4-BE49-F238E27FC236}">
                <a16:creationId xmlns:a16="http://schemas.microsoft.com/office/drawing/2014/main" xmlns="" id="{C9DC6D0F-3E96-4CD5-90C7-CEEBB06FFDFE}"/>
              </a:ext>
            </a:extLst>
          </p:cNvPr>
          <p:cNvSpPr/>
          <p:nvPr/>
        </p:nvSpPr>
        <p:spPr>
          <a:xfrm>
            <a:off x="4640201" y="1587284"/>
            <a:ext cx="5520690" cy="4401205"/>
          </a:xfrm>
          <a:prstGeom prst="rect">
            <a:avLst/>
          </a:prstGeom>
        </p:spPr>
        <p:txBody>
          <a:bodyPr wrap="square">
            <a:spAutoFit/>
          </a:bodyPr>
          <a:lstStyle/>
          <a:p>
            <a:pPr algn="just" rtl="1"/>
            <a:r>
              <a:rPr lang="fa-IR" sz="2000" b="1" dirty="0">
                <a:solidFill>
                  <a:schemeClr val="bg1"/>
                </a:solidFill>
                <a:cs typeface="B Nazanin" panose="00000400000000000000" pitchFamily="2" charset="-78"/>
              </a:rPr>
              <a:t>کتاب «خاطرات ۱۵ خرداد» نوشته علی باقری یکی از کتاب‌های مجموعه خاطرات ۱۵ خرداد است که به قیام مشهور مردم ایران علیه رژیم شاهنشاهی در ۱۵ خرداد ۱۳۴۲ می‌پردازد و در هر جلد خاطرات شفاهی یکی از شهرهای ایران که در این قیام نقش داشتند را بررسی می‌کند.</a:t>
            </a:r>
          </a:p>
          <a:p>
            <a:pPr algn="just" rtl="1"/>
            <a:r>
              <a:rPr lang="fa-IR" sz="2000" b="1" dirty="0">
                <a:solidFill>
                  <a:schemeClr val="bg1"/>
                </a:solidFill>
                <a:cs typeface="B Nazanin" panose="00000400000000000000" pitchFamily="2" charset="-78"/>
              </a:rPr>
              <a:t>تظاهرات ۱۵ خرداد، مجموعه اعتراضاتی است که در خرداد ۱۳۴۲ خورشیدی به دنبال بازداشت امام خمینی (ره) در انتقاد به لایحه ی انجمن‌های ایالتی و ولایتی و انقلاب سفید شاه و مردم که توسط رژیم پهلوی شروع شده بود، رخ داد. تظاهرات در شهرهای تهران، قم و ورامین علیه دولت اسدالله علم برپا شد. این تظاهرات به درگیری بین مأموران شهربانی و تظاهرکنندگان انجامید.</a:t>
            </a:r>
          </a:p>
          <a:p>
            <a:pPr algn="just" rtl="1"/>
            <a:r>
              <a:rPr lang="fa-IR" sz="2000" b="1" dirty="0">
                <a:solidFill>
                  <a:schemeClr val="bg1"/>
                </a:solidFill>
                <a:cs typeface="B Nazanin" panose="00000400000000000000" pitchFamily="2" charset="-78"/>
              </a:rPr>
              <a:t>تحلیل‌گران سیاسی و اجتماعی معتقدند که قیام ۱۵ خرداد ۱۳۴۲ نقطه عطفی در آغاز انقلاب ۱۳۵۷ به‌شمار می‌آید.</a:t>
            </a:r>
          </a:p>
        </p:txBody>
      </p:sp>
      <p:sp>
        <p:nvSpPr>
          <p:cNvPr id="8" name="TextBox 7">
            <a:extLst>
              <a:ext uri="{FF2B5EF4-FFF2-40B4-BE49-F238E27FC236}">
                <a16:creationId xmlns:a16="http://schemas.microsoft.com/office/drawing/2014/main" xmlns="" id="{DFAA316A-92CA-4785-B890-FC3ACDC6176C}"/>
              </a:ext>
            </a:extLst>
          </p:cNvPr>
          <p:cNvSpPr txBox="1"/>
          <p:nvPr/>
        </p:nvSpPr>
        <p:spPr>
          <a:xfrm>
            <a:off x="5907026" y="0"/>
            <a:ext cx="3737610" cy="1261884"/>
          </a:xfrm>
          <a:prstGeom prst="rect">
            <a:avLst/>
          </a:prstGeom>
          <a:noFill/>
        </p:spPr>
        <p:txBody>
          <a:bodyPr wrap="square" rtlCol="1">
            <a:spAutoFit/>
          </a:bodyPr>
          <a:lstStyle/>
          <a:p>
            <a:pPr algn="ctr"/>
            <a:r>
              <a:rPr lang="fa-IR" sz="4400" b="1" dirty="0">
                <a:solidFill>
                  <a:schemeClr val="bg1"/>
                </a:solidFill>
                <a:cs typeface="B Nazanin" panose="00000400000000000000" pitchFamily="2" charset="-78"/>
              </a:rPr>
              <a:t>خاطرات 15 خرداد</a:t>
            </a:r>
          </a:p>
          <a:p>
            <a:pPr algn="ctr"/>
            <a:r>
              <a:rPr lang="fa-IR" sz="3200" b="1" dirty="0">
                <a:solidFill>
                  <a:schemeClr val="bg1"/>
                </a:solidFill>
                <a:cs typeface="B Nazanin" panose="00000400000000000000" pitchFamily="2" charset="-78"/>
              </a:rPr>
              <a:t>علی باقری</a:t>
            </a:r>
          </a:p>
        </p:txBody>
      </p:sp>
    </p:spTree>
    <p:extLst>
      <p:ext uri="{BB962C8B-B14F-4D97-AF65-F5344CB8AC3E}">
        <p14:creationId xmlns:p14="http://schemas.microsoft.com/office/powerpoint/2010/main" val="328598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A5D3F5-E799-4A7B-9CE7-6AAE2AD30F3A}"/>
              </a:ext>
            </a:extLst>
          </p:cNvPr>
          <p:cNvPicPr>
            <a:picLocks noChangeAspect="1"/>
          </p:cNvPicPr>
          <p:nvPr/>
        </p:nvPicPr>
        <p:blipFill rotWithShape="1">
          <a:blip r:embed="rId2"/>
          <a:srcRect r="41200"/>
          <a:stretch/>
        </p:blipFill>
        <p:spPr>
          <a:xfrm>
            <a:off x="0" y="0"/>
            <a:ext cx="4789170" cy="6858000"/>
          </a:xfrm>
          <a:prstGeom prst="rect">
            <a:avLst/>
          </a:prstGeom>
        </p:spPr>
      </p:pic>
      <p:pic>
        <p:nvPicPr>
          <p:cNvPr id="6" name="Picture 5">
            <a:extLst>
              <a:ext uri="{FF2B5EF4-FFF2-40B4-BE49-F238E27FC236}">
                <a16:creationId xmlns:a16="http://schemas.microsoft.com/office/drawing/2014/main" xmlns="" id="{CC74C963-BEB1-4B43-9961-FFB4F78F4156}"/>
              </a:ext>
            </a:extLst>
          </p:cNvPr>
          <p:cNvPicPr>
            <a:picLocks noChangeAspect="1"/>
          </p:cNvPicPr>
          <p:nvPr/>
        </p:nvPicPr>
        <p:blipFill>
          <a:blip r:embed="rId3"/>
          <a:stretch>
            <a:fillRect/>
          </a:stretch>
        </p:blipFill>
        <p:spPr>
          <a:xfrm>
            <a:off x="10305271" y="2548523"/>
            <a:ext cx="1724764" cy="2445068"/>
          </a:xfrm>
          <a:prstGeom prst="rect">
            <a:avLst/>
          </a:prstGeom>
        </p:spPr>
      </p:pic>
      <p:sp>
        <p:nvSpPr>
          <p:cNvPr id="7" name="TextBox 6">
            <a:extLst>
              <a:ext uri="{FF2B5EF4-FFF2-40B4-BE49-F238E27FC236}">
                <a16:creationId xmlns:a16="http://schemas.microsoft.com/office/drawing/2014/main" xmlns="" id="{087682D7-1720-4588-B580-484FAB7CBDA2}"/>
              </a:ext>
            </a:extLst>
          </p:cNvPr>
          <p:cNvSpPr txBox="1"/>
          <p:nvPr/>
        </p:nvSpPr>
        <p:spPr>
          <a:xfrm>
            <a:off x="5511338" y="0"/>
            <a:ext cx="5407249" cy="1138773"/>
          </a:xfrm>
          <a:prstGeom prst="rect">
            <a:avLst/>
          </a:prstGeom>
          <a:noFill/>
        </p:spPr>
        <p:txBody>
          <a:bodyPr wrap="none" rtlCol="1">
            <a:spAutoFit/>
          </a:bodyPr>
          <a:lstStyle/>
          <a:p>
            <a:pPr algn="ctr"/>
            <a:r>
              <a:rPr lang="fa-IR" sz="4400" b="1" dirty="0">
                <a:solidFill>
                  <a:schemeClr val="bg1"/>
                </a:solidFill>
                <a:cs typeface="B Nazanin" panose="00000400000000000000" pitchFamily="2" charset="-78"/>
              </a:rPr>
              <a:t>نقش بازار در قیام 15 خرداد</a:t>
            </a:r>
          </a:p>
          <a:p>
            <a:pPr algn="ctr"/>
            <a:r>
              <a:rPr lang="fa-IR" sz="2400" b="1" dirty="0">
                <a:solidFill>
                  <a:schemeClr val="bg1"/>
                </a:solidFill>
                <a:cs typeface="B Nazanin" panose="00000400000000000000" pitchFamily="2" charset="-78"/>
              </a:rPr>
              <a:t>رحیم روحبخش</a:t>
            </a:r>
          </a:p>
        </p:txBody>
      </p:sp>
      <p:sp>
        <p:nvSpPr>
          <p:cNvPr id="8" name="Rectangle 7">
            <a:extLst>
              <a:ext uri="{FF2B5EF4-FFF2-40B4-BE49-F238E27FC236}">
                <a16:creationId xmlns:a16="http://schemas.microsoft.com/office/drawing/2014/main" xmlns="" id="{080ED60B-E5AC-4F42-9503-A4BA9E2DF497}"/>
              </a:ext>
            </a:extLst>
          </p:cNvPr>
          <p:cNvSpPr/>
          <p:nvPr/>
        </p:nvSpPr>
        <p:spPr>
          <a:xfrm>
            <a:off x="4315259" y="1379636"/>
            <a:ext cx="5904016" cy="5016758"/>
          </a:xfrm>
          <a:prstGeom prst="rect">
            <a:avLst/>
          </a:prstGeom>
        </p:spPr>
        <p:txBody>
          <a:bodyPr wrap="square">
            <a:spAutoFit/>
          </a:bodyPr>
          <a:lstStyle/>
          <a:p>
            <a:pPr algn="just" rtl="1"/>
            <a:r>
              <a:rPr lang="fa-IR" sz="2000" b="1" dirty="0">
                <a:solidFill>
                  <a:schemeClr val="bg1"/>
                </a:solidFill>
                <a:cs typeface="B Nazanin" panose="00000400000000000000" pitchFamily="2" charset="-78"/>
              </a:rPr>
              <a:t>کتاب به بررسی و تحلیل نقش بازار در قیام 15خرداد سال 1342 اختصاص دارد. مباحث کتاب بر اساس اسناد و گزارش‌های ساواک در زمان وقوع قیام تدوین شده است. گفتنی است این اسناد در حال حاضر در «مرکز اسناد انقلاب اسلامی» نگهداری می‌شود. کتاب از دو قسمت اصلی تشکیل شده است. 1 : مدخل پژوهشی، 2 اسناد. قسمت اول شامل سه بخش است: بازار در چشم انداز تاریخی، پیوند بازار با مذهب، چالش‌های بازار در تاریخ معاصر ایران و رویکرد نظری وضعیت بازار در آستانه قیام 15خرداد. در بخش دوم نقش بازار تهران در قیام پانزده خرداد همگام با سیر تاریخی حوادث و تاکید بر ماجرای طیب و مهاجرت علما به تهران ارزیابی شده است. بخش سوم به بررسی جایگاه بازار شهرستان‌ها در تعامل با روحانیت در قیام اختصاص دارد که طی آن نقش شهرهای بزرگ، به خصوص مراکز استان‌ها مانند اصفهان، تبریز، مشهد، شیراز، رشت، همدان و شهرهای مذهبی مانند، قم و خمین بررسی شده است. قسمت دوم کتاب شامل اسناد ساواک درباره نقش و فعالیت بازار در قیام است که با فهرست تفصیلی اسناد آغاز می‌شود.</a:t>
            </a:r>
          </a:p>
        </p:txBody>
      </p:sp>
    </p:spTree>
    <p:extLst>
      <p:ext uri="{BB962C8B-B14F-4D97-AF65-F5344CB8AC3E}">
        <p14:creationId xmlns:p14="http://schemas.microsoft.com/office/powerpoint/2010/main" val="2718796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F13C9E5-FEA9-456C-971B-D92B31B34D1D}"/>
              </a:ext>
            </a:extLst>
          </p:cNvPr>
          <p:cNvPicPr>
            <a:picLocks noChangeAspect="1"/>
          </p:cNvPicPr>
          <p:nvPr/>
        </p:nvPicPr>
        <p:blipFill>
          <a:blip r:embed="rId2"/>
          <a:stretch>
            <a:fillRect/>
          </a:stretch>
        </p:blipFill>
        <p:spPr>
          <a:xfrm>
            <a:off x="0" y="0"/>
            <a:ext cx="4791456" cy="6858000"/>
          </a:xfrm>
          <a:prstGeom prst="rect">
            <a:avLst/>
          </a:prstGeom>
        </p:spPr>
      </p:pic>
      <p:pic>
        <p:nvPicPr>
          <p:cNvPr id="3" name="Picture 2">
            <a:extLst>
              <a:ext uri="{FF2B5EF4-FFF2-40B4-BE49-F238E27FC236}">
                <a16:creationId xmlns:a16="http://schemas.microsoft.com/office/drawing/2014/main" xmlns="" id="{E56B54D8-2F18-4700-A622-F62066C70785}"/>
              </a:ext>
            </a:extLst>
          </p:cNvPr>
          <p:cNvPicPr>
            <a:picLocks noChangeAspect="1"/>
          </p:cNvPicPr>
          <p:nvPr/>
        </p:nvPicPr>
        <p:blipFill>
          <a:blip r:embed="rId3"/>
          <a:stretch>
            <a:fillRect/>
          </a:stretch>
        </p:blipFill>
        <p:spPr>
          <a:xfrm>
            <a:off x="10402826" y="2593657"/>
            <a:ext cx="1685925" cy="2447925"/>
          </a:xfrm>
          <a:prstGeom prst="rect">
            <a:avLst/>
          </a:prstGeom>
        </p:spPr>
      </p:pic>
      <p:sp>
        <p:nvSpPr>
          <p:cNvPr id="4" name="TextBox 3">
            <a:extLst>
              <a:ext uri="{FF2B5EF4-FFF2-40B4-BE49-F238E27FC236}">
                <a16:creationId xmlns:a16="http://schemas.microsoft.com/office/drawing/2014/main" xmlns="" id="{42F25E87-ECAC-4F9A-ACAF-6415B2C49BFC}"/>
              </a:ext>
            </a:extLst>
          </p:cNvPr>
          <p:cNvSpPr txBox="1"/>
          <p:nvPr/>
        </p:nvSpPr>
        <p:spPr>
          <a:xfrm>
            <a:off x="4894668" y="148590"/>
            <a:ext cx="6999031" cy="1200329"/>
          </a:xfrm>
          <a:prstGeom prst="rect">
            <a:avLst/>
          </a:prstGeom>
          <a:noFill/>
        </p:spPr>
        <p:txBody>
          <a:bodyPr wrap="none" rtlCol="1">
            <a:spAutoFit/>
          </a:bodyPr>
          <a:lstStyle/>
          <a:p>
            <a:pPr algn="ctr"/>
            <a:r>
              <a:rPr lang="fa-IR" sz="4400" b="1" dirty="0">
                <a:solidFill>
                  <a:schemeClr val="bg1"/>
                </a:solidFill>
                <a:cs typeface="B Nazanin" panose="00000400000000000000" pitchFamily="2" charset="-78"/>
              </a:rPr>
              <a:t>تاریخ قیام 15 خرداد به روایت اسناد</a:t>
            </a:r>
          </a:p>
          <a:p>
            <a:pPr algn="ctr"/>
            <a:r>
              <a:rPr lang="fa-IR" sz="2800" b="1" dirty="0">
                <a:solidFill>
                  <a:schemeClr val="bg1"/>
                </a:solidFill>
                <a:cs typeface="B Nazanin" panose="00000400000000000000" pitchFamily="2" charset="-78"/>
              </a:rPr>
              <a:t>جواد منصوری</a:t>
            </a:r>
          </a:p>
        </p:txBody>
      </p:sp>
      <p:sp>
        <p:nvSpPr>
          <p:cNvPr id="5" name="Rectangle 4">
            <a:extLst>
              <a:ext uri="{FF2B5EF4-FFF2-40B4-BE49-F238E27FC236}">
                <a16:creationId xmlns:a16="http://schemas.microsoft.com/office/drawing/2014/main" xmlns="" id="{C659F549-C133-48EB-ADC2-570F118E06CA}"/>
              </a:ext>
            </a:extLst>
          </p:cNvPr>
          <p:cNvSpPr/>
          <p:nvPr/>
        </p:nvSpPr>
        <p:spPr>
          <a:xfrm>
            <a:off x="4226816" y="2172117"/>
            <a:ext cx="6096000" cy="3477875"/>
          </a:xfrm>
          <a:prstGeom prst="rect">
            <a:avLst/>
          </a:prstGeom>
        </p:spPr>
        <p:txBody>
          <a:bodyPr>
            <a:spAutoFit/>
          </a:bodyPr>
          <a:lstStyle/>
          <a:p>
            <a:pPr algn="just" rtl="1"/>
            <a:r>
              <a:rPr lang="fa-IR" sz="2000" b="1" dirty="0">
                <a:solidFill>
                  <a:schemeClr val="bg1"/>
                </a:solidFill>
                <a:cs typeface="B Nazanin" panose="00000400000000000000" pitchFamily="2" charset="-78"/>
              </a:rPr>
              <a:t>در مجموعه حاضر، اسناد به جا مانده از ساواک، مربوط به قیام 15خرداد 1342 به طبع رسیده است. این اسناد، وقایع زمینه‌ساز قیام 15خرداد از 15 اردیبهشت1336 ش تا پایان سال 1341 را در برمی‌گیرد. اولین سند به آماده‌سازی زمینه حضور زنان در انتخابات و تساوی حقوق زن و مرد اختصاص دارد که از بحث‌های اصلی نهضت 15خرداد 1342 است. اسناد به ترتیب تاریخی تنظیم شده و در هر صفحه تصویر کوچک شده اصل سند در وسط صفحه و متن حروفچینی شده آن در بالا و حواشی صفحه آمده است. توضیحات و زیرنویس‌های مربوط به هر سند نیز در کنار همان سند به چشم می‌خورد. کتاب با اشاره به اوضاع و احوال دورانی که اسناد متعلق به آن است آغاز می‌شود و با فهرست اعلام به پایان می‌رسد .</a:t>
            </a:r>
          </a:p>
        </p:txBody>
      </p:sp>
    </p:spTree>
    <p:extLst>
      <p:ext uri="{BB962C8B-B14F-4D97-AF65-F5344CB8AC3E}">
        <p14:creationId xmlns:p14="http://schemas.microsoft.com/office/powerpoint/2010/main" val="3433873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9567040-72DF-4F76-A9A4-609841C9CED3}"/>
              </a:ext>
            </a:extLst>
          </p:cNvPr>
          <p:cNvPicPr>
            <a:picLocks noChangeAspect="1"/>
          </p:cNvPicPr>
          <p:nvPr/>
        </p:nvPicPr>
        <p:blipFill>
          <a:blip r:embed="rId2"/>
          <a:stretch>
            <a:fillRect/>
          </a:stretch>
        </p:blipFill>
        <p:spPr>
          <a:xfrm>
            <a:off x="0" y="0"/>
            <a:ext cx="4791456" cy="6858000"/>
          </a:xfrm>
          <a:prstGeom prst="rect">
            <a:avLst/>
          </a:prstGeom>
        </p:spPr>
      </p:pic>
      <p:sp>
        <p:nvSpPr>
          <p:cNvPr id="4" name="TextBox 3">
            <a:extLst>
              <a:ext uri="{FF2B5EF4-FFF2-40B4-BE49-F238E27FC236}">
                <a16:creationId xmlns:a16="http://schemas.microsoft.com/office/drawing/2014/main" xmlns="" id="{69BC6040-FFC0-4B48-99DE-8BCB5FFE5351}"/>
              </a:ext>
            </a:extLst>
          </p:cNvPr>
          <p:cNvSpPr txBox="1"/>
          <p:nvPr/>
        </p:nvSpPr>
        <p:spPr>
          <a:xfrm>
            <a:off x="8255506" y="125730"/>
            <a:ext cx="184730" cy="523220"/>
          </a:xfrm>
          <a:prstGeom prst="rect">
            <a:avLst/>
          </a:prstGeom>
          <a:noFill/>
        </p:spPr>
        <p:txBody>
          <a:bodyPr wrap="none" rtlCol="1">
            <a:spAutoFit/>
          </a:bodyPr>
          <a:lstStyle/>
          <a:p>
            <a:pPr algn="ctr"/>
            <a:endParaRPr lang="fa-IR" sz="2800" b="1" dirty="0">
              <a:solidFill>
                <a:schemeClr val="bg1"/>
              </a:solidFill>
              <a:cs typeface="B Nazanin" panose="00000400000000000000" pitchFamily="2" charset="-78"/>
            </a:endParaRPr>
          </a:p>
        </p:txBody>
      </p:sp>
      <p:pic>
        <p:nvPicPr>
          <p:cNvPr id="5" name="Picture 4">
            <a:extLst>
              <a:ext uri="{FF2B5EF4-FFF2-40B4-BE49-F238E27FC236}">
                <a16:creationId xmlns:a16="http://schemas.microsoft.com/office/drawing/2014/main" xmlns="" id="{F1C304EB-5921-44F3-91B8-2D3FA3A3D69E}"/>
              </a:ext>
            </a:extLst>
          </p:cNvPr>
          <p:cNvPicPr>
            <a:picLocks noChangeAspect="1"/>
          </p:cNvPicPr>
          <p:nvPr/>
        </p:nvPicPr>
        <p:blipFill>
          <a:blip r:embed="rId3"/>
          <a:stretch>
            <a:fillRect/>
          </a:stretch>
        </p:blipFill>
        <p:spPr>
          <a:xfrm>
            <a:off x="10181271" y="2539037"/>
            <a:ext cx="1819275" cy="2514600"/>
          </a:xfrm>
          <a:prstGeom prst="rect">
            <a:avLst/>
          </a:prstGeom>
        </p:spPr>
      </p:pic>
      <p:sp>
        <p:nvSpPr>
          <p:cNvPr id="6" name="TextBox 5">
            <a:extLst>
              <a:ext uri="{FF2B5EF4-FFF2-40B4-BE49-F238E27FC236}">
                <a16:creationId xmlns:a16="http://schemas.microsoft.com/office/drawing/2014/main" xmlns="" id="{19D3327F-B6B4-413C-8F12-B8891570C1F2}"/>
              </a:ext>
            </a:extLst>
          </p:cNvPr>
          <p:cNvSpPr txBox="1"/>
          <p:nvPr/>
        </p:nvSpPr>
        <p:spPr>
          <a:xfrm>
            <a:off x="5693278" y="217170"/>
            <a:ext cx="5397631" cy="1200329"/>
          </a:xfrm>
          <a:prstGeom prst="rect">
            <a:avLst/>
          </a:prstGeom>
          <a:noFill/>
        </p:spPr>
        <p:txBody>
          <a:bodyPr wrap="none" rtlCol="1">
            <a:spAutoFit/>
          </a:bodyPr>
          <a:lstStyle/>
          <a:p>
            <a:pPr algn="ctr"/>
            <a:r>
              <a:rPr lang="fa-IR" sz="4400" b="1" dirty="0">
                <a:solidFill>
                  <a:schemeClr val="bg1"/>
                </a:solidFill>
                <a:cs typeface="B Nazanin" panose="00000400000000000000" pitchFamily="2" charset="-78"/>
              </a:rPr>
              <a:t>بازخوانی انقلاب اسلامی 57</a:t>
            </a:r>
          </a:p>
          <a:p>
            <a:pPr algn="ctr"/>
            <a:r>
              <a:rPr lang="fa-IR" sz="2800" b="1" dirty="0">
                <a:solidFill>
                  <a:schemeClr val="bg1"/>
                </a:solidFill>
                <a:cs typeface="B Nazanin" panose="00000400000000000000" pitchFamily="2" charset="-78"/>
              </a:rPr>
              <a:t>زهرا مظلومی فرد</a:t>
            </a:r>
          </a:p>
        </p:txBody>
      </p:sp>
      <p:sp>
        <p:nvSpPr>
          <p:cNvPr id="7" name="Rectangle 6">
            <a:extLst>
              <a:ext uri="{FF2B5EF4-FFF2-40B4-BE49-F238E27FC236}">
                <a16:creationId xmlns:a16="http://schemas.microsoft.com/office/drawing/2014/main" xmlns="" id="{17FC0142-A5F7-4C6C-BD99-248D9CE947D1}"/>
              </a:ext>
            </a:extLst>
          </p:cNvPr>
          <p:cNvSpPr/>
          <p:nvPr/>
        </p:nvSpPr>
        <p:spPr>
          <a:xfrm>
            <a:off x="4851656" y="2057400"/>
            <a:ext cx="5097780" cy="3477875"/>
          </a:xfrm>
          <a:prstGeom prst="rect">
            <a:avLst/>
          </a:prstGeom>
        </p:spPr>
        <p:txBody>
          <a:bodyPr wrap="square">
            <a:spAutoFit/>
          </a:bodyPr>
          <a:lstStyle/>
          <a:p>
            <a:pPr algn="just" rtl="1"/>
            <a:r>
              <a:rPr lang="fa-IR" sz="2000" b="1" dirty="0">
                <a:solidFill>
                  <a:schemeClr val="bg1"/>
                </a:solidFill>
                <a:cs typeface="B Nazanin" panose="00000400000000000000" pitchFamily="2" charset="-78"/>
              </a:rPr>
              <a:t>کتاب «بازخوانی انقلاب اسلامی ۵۷» یک مطالعه دقیق و متفکرانه از انقلاب اسلامی ایران است که توسط دکتر سید جواد طاهایی نوشته شده است. این کتاب تلاش می‌کند تا انقلاب اسلامی را به عنوان یک پدیده تاریخی و فلسفی، از منظر فلسفه تاریخ ایران و اندیشه‌های متفکران معاصر ایرانی مورد بررسی قرار دهد. نویسنده در این کتاب، به دنبال درک عمیق‌تری از ماهیت و پیامدهای انقلاب اسلامی است و به این منظور، به بررسی زمینه‌های تاریخی، اجتماعی و فرهنگی آن می‌پردازد. در فصل هفتم کتاب به مبارزات امام در زمان پهلوی دوم و قیام 15 خرداد و نقش آن در پیدایش انقلاب 57 اشاره می کند.</a:t>
            </a:r>
          </a:p>
        </p:txBody>
      </p:sp>
    </p:spTree>
    <p:extLst>
      <p:ext uri="{BB962C8B-B14F-4D97-AF65-F5344CB8AC3E}">
        <p14:creationId xmlns:p14="http://schemas.microsoft.com/office/powerpoint/2010/main" val="29548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D1ED719-2F28-4CD8-9FD5-6DA113134364}"/>
              </a:ext>
            </a:extLst>
          </p:cNvPr>
          <p:cNvPicPr>
            <a:picLocks noChangeAspect="1"/>
          </p:cNvPicPr>
          <p:nvPr/>
        </p:nvPicPr>
        <p:blipFill>
          <a:blip r:embed="rId2"/>
          <a:stretch>
            <a:fillRect/>
          </a:stretch>
        </p:blipFill>
        <p:spPr>
          <a:xfrm>
            <a:off x="0" y="0"/>
            <a:ext cx="4791456" cy="6858000"/>
          </a:xfrm>
          <a:prstGeom prst="rect">
            <a:avLst/>
          </a:prstGeom>
        </p:spPr>
      </p:pic>
      <p:pic>
        <p:nvPicPr>
          <p:cNvPr id="3" name="Picture 2">
            <a:extLst>
              <a:ext uri="{FF2B5EF4-FFF2-40B4-BE49-F238E27FC236}">
                <a16:creationId xmlns:a16="http://schemas.microsoft.com/office/drawing/2014/main" xmlns="" id="{7FD920BE-6E05-43DC-88DE-9C1FA022A0B1}"/>
              </a:ext>
            </a:extLst>
          </p:cNvPr>
          <p:cNvPicPr>
            <a:picLocks noChangeAspect="1"/>
          </p:cNvPicPr>
          <p:nvPr/>
        </p:nvPicPr>
        <p:blipFill>
          <a:blip r:embed="rId3"/>
          <a:stretch>
            <a:fillRect/>
          </a:stretch>
        </p:blipFill>
        <p:spPr>
          <a:xfrm>
            <a:off x="10272712" y="2597646"/>
            <a:ext cx="1819275" cy="2514600"/>
          </a:xfrm>
          <a:prstGeom prst="rect">
            <a:avLst/>
          </a:prstGeom>
        </p:spPr>
      </p:pic>
      <p:sp>
        <p:nvSpPr>
          <p:cNvPr id="4" name="TextBox 3">
            <a:extLst>
              <a:ext uri="{FF2B5EF4-FFF2-40B4-BE49-F238E27FC236}">
                <a16:creationId xmlns:a16="http://schemas.microsoft.com/office/drawing/2014/main" xmlns="" id="{6E035414-F88C-40FD-B30B-F1700F9BE344}"/>
              </a:ext>
            </a:extLst>
          </p:cNvPr>
          <p:cNvSpPr txBox="1"/>
          <p:nvPr/>
        </p:nvSpPr>
        <p:spPr>
          <a:xfrm>
            <a:off x="5270365" y="0"/>
            <a:ext cx="5538696" cy="1138773"/>
          </a:xfrm>
          <a:prstGeom prst="rect">
            <a:avLst/>
          </a:prstGeom>
          <a:noFill/>
        </p:spPr>
        <p:txBody>
          <a:bodyPr wrap="none" rtlCol="1">
            <a:spAutoFit/>
          </a:bodyPr>
          <a:lstStyle/>
          <a:p>
            <a:r>
              <a:rPr lang="fa-IR" sz="4400" b="1" dirty="0">
                <a:solidFill>
                  <a:schemeClr val="bg1"/>
                </a:solidFill>
                <a:cs typeface="B Nazanin" panose="00000400000000000000" pitchFamily="2" charset="-78"/>
              </a:rPr>
              <a:t>تاریخ شفاهی انقلاب اسلامی</a:t>
            </a:r>
          </a:p>
          <a:p>
            <a:pPr algn="ctr"/>
            <a:r>
              <a:rPr lang="fa-IR" sz="2400" b="1" dirty="0">
                <a:solidFill>
                  <a:schemeClr val="bg1"/>
                </a:solidFill>
                <a:cs typeface="B Nazanin" panose="00000400000000000000" pitchFamily="2" charset="-78"/>
              </a:rPr>
              <a:t>عبدالوهاب فراتی </a:t>
            </a:r>
          </a:p>
        </p:txBody>
      </p:sp>
      <p:sp>
        <p:nvSpPr>
          <p:cNvPr id="5" name="Rectangle 4">
            <a:extLst>
              <a:ext uri="{FF2B5EF4-FFF2-40B4-BE49-F238E27FC236}">
                <a16:creationId xmlns:a16="http://schemas.microsoft.com/office/drawing/2014/main" xmlns="" id="{E856EEFC-17F6-41E1-AC28-0BE007446C95}"/>
              </a:ext>
            </a:extLst>
          </p:cNvPr>
          <p:cNvSpPr/>
          <p:nvPr/>
        </p:nvSpPr>
        <p:spPr>
          <a:xfrm>
            <a:off x="4457700" y="917912"/>
            <a:ext cx="5712194" cy="5632311"/>
          </a:xfrm>
          <a:prstGeom prst="rect">
            <a:avLst/>
          </a:prstGeom>
        </p:spPr>
        <p:txBody>
          <a:bodyPr wrap="square">
            <a:spAutoFit/>
          </a:bodyPr>
          <a:lstStyle/>
          <a:p>
            <a:pPr algn="just" rtl="1"/>
            <a:endParaRPr lang="fa-IR" sz="2000" b="1" dirty="0">
              <a:solidFill>
                <a:schemeClr val="bg1"/>
              </a:solidFill>
              <a:cs typeface="B Nazanin" panose="00000400000000000000" pitchFamily="2" charset="-78"/>
            </a:endParaRPr>
          </a:p>
          <a:p>
            <a:pPr algn="just" rtl="1"/>
            <a:r>
              <a:rPr lang="fa-IR" sz="2000" b="1" dirty="0">
                <a:solidFill>
                  <a:schemeClr val="bg1"/>
                </a:solidFill>
                <a:cs typeface="B Nazanin" panose="00000400000000000000" pitchFamily="2" charset="-78"/>
              </a:rPr>
              <a:t>فهم مسائل و جریاناتی که به تاسیس انقلاب اسلامی منجر گردید و در فرایند نسبتا طولانی به پیروزی 22 بهمن 1357 منتهی شد در گرو فهم حوادثی است که در حد فاصل سالهای 43-1340 به وقوع پیوسته‌اند. بی‌شک شخصیت مذهبی امام (ره) در پیروز شدن انقلاب نقش غیرقابل انکاری دارد و کتاب حاضر با بررسی مجموعه‌ای از خاطرات کسانی که از نزدیک شاهد شکل‌گیری حوادث، رخدادها و جریانات سه سال اول نهضت بوده‌اند، می‌تواند منبعی ارزشمند برای تاریخ انقلاب اسلامی باشد.</a:t>
            </a:r>
          </a:p>
          <a:p>
            <a:pPr algn="just" rtl="1"/>
            <a:r>
              <a:rPr lang="fa-IR" sz="2000" b="1" dirty="0">
                <a:solidFill>
                  <a:schemeClr val="bg1"/>
                </a:solidFill>
                <a:cs typeface="B Nazanin" panose="00000400000000000000" pitchFamily="2" charset="-78"/>
              </a:rPr>
              <a:t>تحولات و تکاپوهای حوزه علمیه ی قم و اقدامات چهره های شاخص و مبارز </a:t>
            </a:r>
            <a:r>
              <a:rPr lang="fa-IR" sz="2000" b="1" dirty="0" smtClean="0">
                <a:solidFill>
                  <a:schemeClr val="bg1"/>
                </a:solidFill>
                <a:cs typeface="B Nazanin" panose="00000400000000000000" pitchFamily="2" charset="-78"/>
              </a:rPr>
              <a:t>آن، </a:t>
            </a:r>
            <a:r>
              <a:rPr lang="fa-IR" sz="2000" b="1" dirty="0">
                <a:solidFill>
                  <a:schemeClr val="bg1"/>
                </a:solidFill>
                <a:cs typeface="B Nazanin" panose="00000400000000000000" pitchFamily="2" charset="-78"/>
              </a:rPr>
              <a:t>نشانگر پیوند محکم و ژرفی با روند مبارزات سیاسی و فرهنگی مردم مسلمان ایران علیه دستگاه پهلوی دوم است. </a:t>
            </a:r>
          </a:p>
          <a:p>
            <a:pPr algn="just" rtl="1"/>
            <a:r>
              <a:rPr lang="fa-IR" sz="2000" b="1" dirty="0">
                <a:solidFill>
                  <a:schemeClr val="bg1"/>
                </a:solidFill>
                <a:cs typeface="B Nazanin" panose="00000400000000000000" pitchFamily="2" charset="-78"/>
              </a:rPr>
              <a:t>در کتاب حاضر، حوادث سه سال اول نهضت امام خمینی (ره) از رحلت آیت‌الله بروجردی و مرجعیت امام (ره) تا تبعید ایشان به ترکیه و سپس به عراق براساس خاطرات افرادی که از نزدیک شاهد شکل‌گیری نهضت امام بوده‌اند بازگو </a:t>
            </a:r>
            <a:r>
              <a:rPr lang="fa-IR" sz="2000" b="1" dirty="0" smtClean="0">
                <a:solidFill>
                  <a:schemeClr val="bg1"/>
                </a:solidFill>
                <a:cs typeface="B Nazanin" panose="00000400000000000000" pitchFamily="2" charset="-78"/>
              </a:rPr>
              <a:t>می‌شود. </a:t>
            </a:r>
            <a:r>
              <a:rPr lang="fa-IR" sz="2000" b="1" dirty="0">
                <a:solidFill>
                  <a:schemeClr val="bg1"/>
                </a:solidFill>
                <a:cs typeface="B Nazanin" panose="00000400000000000000" pitchFamily="2" charset="-78"/>
              </a:rPr>
              <a:t>در فصل 4 کتاب به قیام 15 خرداد 1342 پرداخته شده است.</a:t>
            </a:r>
          </a:p>
        </p:txBody>
      </p:sp>
    </p:spTree>
    <p:extLst>
      <p:ext uri="{BB962C8B-B14F-4D97-AF65-F5344CB8AC3E}">
        <p14:creationId xmlns:p14="http://schemas.microsoft.com/office/powerpoint/2010/main" val="303317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7472FA-084E-4DE3-8EA5-074F8CFEC4A3}"/>
              </a:ext>
            </a:extLst>
          </p:cNvPr>
          <p:cNvPicPr>
            <a:picLocks noChangeAspect="1"/>
          </p:cNvPicPr>
          <p:nvPr/>
        </p:nvPicPr>
        <p:blipFill>
          <a:blip r:embed="rId2"/>
          <a:stretch>
            <a:fillRect/>
          </a:stretch>
        </p:blipFill>
        <p:spPr>
          <a:xfrm>
            <a:off x="0" y="0"/>
            <a:ext cx="4791456" cy="6858000"/>
          </a:xfrm>
          <a:prstGeom prst="rect">
            <a:avLst/>
          </a:prstGeom>
        </p:spPr>
      </p:pic>
      <p:pic>
        <p:nvPicPr>
          <p:cNvPr id="3" name="Picture 2">
            <a:extLst>
              <a:ext uri="{FF2B5EF4-FFF2-40B4-BE49-F238E27FC236}">
                <a16:creationId xmlns:a16="http://schemas.microsoft.com/office/drawing/2014/main" xmlns="" id="{79D4122D-A910-49F6-B8AC-609603D6BC9A}"/>
              </a:ext>
            </a:extLst>
          </p:cNvPr>
          <p:cNvPicPr>
            <a:picLocks noChangeAspect="1"/>
          </p:cNvPicPr>
          <p:nvPr/>
        </p:nvPicPr>
        <p:blipFill>
          <a:blip r:embed="rId3"/>
          <a:stretch>
            <a:fillRect/>
          </a:stretch>
        </p:blipFill>
        <p:spPr>
          <a:xfrm>
            <a:off x="10206857" y="2537747"/>
            <a:ext cx="1733550" cy="2638425"/>
          </a:xfrm>
          <a:prstGeom prst="rect">
            <a:avLst/>
          </a:prstGeom>
        </p:spPr>
      </p:pic>
      <p:sp>
        <p:nvSpPr>
          <p:cNvPr id="4" name="TextBox 3">
            <a:extLst>
              <a:ext uri="{FF2B5EF4-FFF2-40B4-BE49-F238E27FC236}">
                <a16:creationId xmlns:a16="http://schemas.microsoft.com/office/drawing/2014/main" xmlns="" id="{363A3740-F405-4660-B4F7-1FF4B9181994}"/>
              </a:ext>
            </a:extLst>
          </p:cNvPr>
          <p:cNvSpPr txBox="1"/>
          <p:nvPr/>
        </p:nvSpPr>
        <p:spPr>
          <a:xfrm>
            <a:off x="6096000" y="91440"/>
            <a:ext cx="4392548" cy="1200329"/>
          </a:xfrm>
          <a:prstGeom prst="rect">
            <a:avLst/>
          </a:prstGeom>
          <a:noFill/>
        </p:spPr>
        <p:txBody>
          <a:bodyPr wrap="none" rtlCol="1">
            <a:spAutoFit/>
          </a:bodyPr>
          <a:lstStyle/>
          <a:p>
            <a:pPr algn="ctr"/>
            <a:r>
              <a:rPr lang="fa-IR" sz="4400" b="1" dirty="0">
                <a:solidFill>
                  <a:schemeClr val="bg1"/>
                </a:solidFill>
                <a:cs typeface="B Nazanin" panose="00000400000000000000" pitchFamily="2" charset="-78"/>
              </a:rPr>
              <a:t>نهضت روحانیون ایران</a:t>
            </a:r>
          </a:p>
          <a:p>
            <a:pPr algn="ctr"/>
            <a:r>
              <a:rPr lang="fa-IR" sz="2800" b="1" dirty="0">
                <a:solidFill>
                  <a:schemeClr val="bg1"/>
                </a:solidFill>
                <a:cs typeface="B Nazanin" panose="00000400000000000000" pitchFamily="2" charset="-78"/>
              </a:rPr>
              <a:t>علی دوانی</a:t>
            </a:r>
          </a:p>
        </p:txBody>
      </p:sp>
      <p:sp>
        <p:nvSpPr>
          <p:cNvPr id="5" name="Rectangle 4">
            <a:extLst>
              <a:ext uri="{FF2B5EF4-FFF2-40B4-BE49-F238E27FC236}">
                <a16:creationId xmlns:a16="http://schemas.microsoft.com/office/drawing/2014/main" xmlns="" id="{3C55DD18-08A1-454E-B703-843729E9F82B}"/>
              </a:ext>
            </a:extLst>
          </p:cNvPr>
          <p:cNvSpPr/>
          <p:nvPr/>
        </p:nvSpPr>
        <p:spPr>
          <a:xfrm>
            <a:off x="4727069" y="1741287"/>
            <a:ext cx="5346954" cy="4401205"/>
          </a:xfrm>
          <a:prstGeom prst="rect">
            <a:avLst/>
          </a:prstGeom>
        </p:spPr>
        <p:txBody>
          <a:bodyPr wrap="square">
            <a:spAutoFit/>
          </a:bodyPr>
          <a:lstStyle/>
          <a:p>
            <a:pPr algn="just" rtl="1"/>
            <a:r>
              <a:rPr lang="fa-IR" sz="2000" b="1" dirty="0">
                <a:solidFill>
                  <a:schemeClr val="bg1"/>
                </a:solidFill>
                <a:cs typeface="B Nazanin" panose="00000400000000000000" pitchFamily="2" charset="-78"/>
              </a:rPr>
              <a:t>«نهضت روحانیون ایران» کتابی درباره تاریخ انقلاب اسلامی ایران نوشته علی دوانی به زبان فارسی است. در این کتاب، به تاریخ فعالیت‌های سیاسی عالمان و روحانیان ایران پرداخته شده و بیشتر حجم آن مربوط به فعالیت‌های روحانیان با محوریت امام خمینی علیه حکومت پهلوی است.</a:t>
            </a:r>
          </a:p>
          <a:p>
            <a:pPr algn="just" rtl="1"/>
            <a:r>
              <a:rPr lang="fa-IR" sz="2000" b="1" dirty="0">
                <a:solidFill>
                  <a:schemeClr val="bg1"/>
                </a:solidFill>
                <a:cs typeface="B Nazanin" panose="00000400000000000000" pitchFamily="2" charset="-78"/>
              </a:rPr>
              <a:t>این کتاب نسخه تکمیلی کتابی دیگر از نویسنده به‌نام «نهضت دو ماهه روحانیون ایران» با موضوع اعتراض روحانیان به تصویب‌نامه قانون انجمن‌های ایالتی و ولایتی در سال ۱۳۴۱ش است.</a:t>
            </a:r>
          </a:p>
          <a:p>
            <a:pPr algn="just" rtl="1"/>
            <a:r>
              <a:rPr lang="fa-IR" sz="2000" b="1" dirty="0">
                <a:solidFill>
                  <a:schemeClr val="bg1"/>
                </a:solidFill>
                <a:cs typeface="B Nazanin" panose="00000400000000000000" pitchFamily="2" charset="-78"/>
              </a:rPr>
              <a:t>بی‌طرفی در گزارش‌ فعالیت‌های سیاسی عالمان و استفاده از اسناد منتشر نشده، از ویژگی‌های کتاب نهضت روحانیون ایران شمرده شده است. این کتاب نخستین بار در سال ۱۳۵۸ش منتشر و پس از آن چندین بار تجدید چاپ شد.</a:t>
            </a:r>
          </a:p>
          <a:p>
            <a:pPr algn="just" rtl="1"/>
            <a:endParaRPr lang="fa-IR"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82336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D1F7D79-770F-4A90-A406-DBCCBD7DB04D}"/>
              </a:ext>
            </a:extLst>
          </p:cNvPr>
          <p:cNvPicPr>
            <a:picLocks noChangeAspect="1"/>
          </p:cNvPicPr>
          <p:nvPr/>
        </p:nvPicPr>
        <p:blipFill>
          <a:blip r:embed="rId2"/>
          <a:stretch>
            <a:fillRect/>
          </a:stretch>
        </p:blipFill>
        <p:spPr>
          <a:xfrm>
            <a:off x="0" y="0"/>
            <a:ext cx="4791456" cy="6858000"/>
          </a:xfrm>
          <a:prstGeom prst="rect">
            <a:avLst/>
          </a:prstGeom>
        </p:spPr>
      </p:pic>
      <p:pic>
        <p:nvPicPr>
          <p:cNvPr id="3" name="Picture 2">
            <a:extLst>
              <a:ext uri="{FF2B5EF4-FFF2-40B4-BE49-F238E27FC236}">
                <a16:creationId xmlns:a16="http://schemas.microsoft.com/office/drawing/2014/main" xmlns="" id="{C830EB9B-30F0-44F3-A713-BF49DF10870D}"/>
              </a:ext>
            </a:extLst>
          </p:cNvPr>
          <p:cNvPicPr>
            <a:picLocks noChangeAspect="1"/>
          </p:cNvPicPr>
          <p:nvPr/>
        </p:nvPicPr>
        <p:blipFill>
          <a:blip r:embed="rId3"/>
          <a:stretch>
            <a:fillRect/>
          </a:stretch>
        </p:blipFill>
        <p:spPr>
          <a:xfrm>
            <a:off x="10287000" y="2331111"/>
            <a:ext cx="1742122" cy="2652978"/>
          </a:xfrm>
          <a:prstGeom prst="rect">
            <a:avLst/>
          </a:prstGeom>
        </p:spPr>
      </p:pic>
      <p:sp>
        <p:nvSpPr>
          <p:cNvPr id="4" name="TextBox 3">
            <a:extLst>
              <a:ext uri="{FF2B5EF4-FFF2-40B4-BE49-F238E27FC236}">
                <a16:creationId xmlns:a16="http://schemas.microsoft.com/office/drawing/2014/main" xmlns="" id="{65606A25-02DF-43D4-88A9-03BBDF594678}"/>
              </a:ext>
            </a:extLst>
          </p:cNvPr>
          <p:cNvSpPr txBox="1"/>
          <p:nvPr/>
        </p:nvSpPr>
        <p:spPr>
          <a:xfrm>
            <a:off x="6938526" y="137160"/>
            <a:ext cx="2411238" cy="769441"/>
          </a:xfrm>
          <a:prstGeom prst="rect">
            <a:avLst/>
          </a:prstGeom>
          <a:noFill/>
        </p:spPr>
        <p:txBody>
          <a:bodyPr wrap="none" rtlCol="1">
            <a:spAutoFit/>
          </a:bodyPr>
          <a:lstStyle/>
          <a:p>
            <a:pPr algn="ctr"/>
            <a:r>
              <a:rPr lang="fa-IR" sz="4400" b="1" dirty="0">
                <a:solidFill>
                  <a:schemeClr val="bg1"/>
                </a:solidFill>
                <a:cs typeface="B Nazanin" panose="00000400000000000000" pitchFamily="2" charset="-78"/>
              </a:rPr>
              <a:t>صحیفه امام</a:t>
            </a:r>
          </a:p>
        </p:txBody>
      </p:sp>
      <p:sp>
        <p:nvSpPr>
          <p:cNvPr id="5" name="Rectangle 4">
            <a:extLst>
              <a:ext uri="{FF2B5EF4-FFF2-40B4-BE49-F238E27FC236}">
                <a16:creationId xmlns:a16="http://schemas.microsoft.com/office/drawing/2014/main" xmlns="" id="{E893FAB1-7E7E-4059-B95F-B06846043909}"/>
              </a:ext>
            </a:extLst>
          </p:cNvPr>
          <p:cNvSpPr/>
          <p:nvPr/>
        </p:nvSpPr>
        <p:spPr>
          <a:xfrm>
            <a:off x="4620580" y="1456997"/>
            <a:ext cx="5559931" cy="4401205"/>
          </a:xfrm>
          <a:prstGeom prst="rect">
            <a:avLst/>
          </a:prstGeom>
        </p:spPr>
        <p:txBody>
          <a:bodyPr wrap="square">
            <a:spAutoFit/>
          </a:bodyPr>
          <a:lstStyle/>
          <a:p>
            <a:pPr algn="just" rtl="1"/>
            <a:r>
              <a:rPr lang="fa-IR" sz="2000" b="1" dirty="0">
                <a:solidFill>
                  <a:schemeClr val="bg1"/>
                </a:solidFill>
                <a:cs typeface="B Nazanin" panose="00000400000000000000" pitchFamily="2" charset="-78"/>
              </a:rPr>
              <a:t>«صحیفه امام» مجموعه‌ای ۲۳ جلدی، مشتمل بر سخنرانی‌ها، پیام‌ها، مصاحبه‌ها، احکام، اجازات شرعی و نامه‌های امام خمینی است. نام کامل آن، «صحیفه امام، مجموعه آثار امام خمینی» است، این مجموعه، از نخستین نامه موجود امام خمینی که در سال ۱۳۱۲ش نوشته شده، آغاز می‌شود و به آخرین نامه که در ۲۸ اردیبهشت سال ۱۳۶۸ش، حدود دو هفته قبل از وفات نوشته‌اند، تمام می‌شود. این مجموعه، کامل‌ترین اثری است که در این موضوع، تدوین و منتشر شده است. صحیفه امام را مرکز تنظیم و نشر آثار امام خمینی در سال ۱۳۷۸ش منتشر کرده است. صحیفه شامل اجازه‌نامه‌های شرعی، تگراف‌ها و نامه‌های سیاسی و اجتماعی، مصاحبه‌ها و گفتگوها، احکام و فرامین، پیام‌ها و سخنرانی‌ها است.</a:t>
            </a:r>
          </a:p>
          <a:p>
            <a:pPr algn="just" rtl="1"/>
            <a:r>
              <a:rPr lang="fa-IR" sz="2000" b="1" dirty="0">
                <a:solidFill>
                  <a:schemeClr val="bg1"/>
                </a:solidFill>
                <a:cs typeface="B Nazanin" panose="00000400000000000000" pitchFamily="2" charset="-78"/>
              </a:rPr>
              <a:t>در فصل هایی از این مجموعه به سخنرانی های امام خمینی درباره قیام 15 خرداد پرداخته شده است.</a:t>
            </a:r>
          </a:p>
        </p:txBody>
      </p:sp>
    </p:spTree>
    <p:extLst>
      <p:ext uri="{BB962C8B-B14F-4D97-AF65-F5344CB8AC3E}">
        <p14:creationId xmlns:p14="http://schemas.microsoft.com/office/powerpoint/2010/main" val="424953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2F2598-FC46-46DB-9F02-E7B1BA7392B0}"/>
              </a:ext>
            </a:extLst>
          </p:cNvPr>
          <p:cNvPicPr>
            <a:picLocks noChangeAspect="1"/>
          </p:cNvPicPr>
          <p:nvPr/>
        </p:nvPicPr>
        <p:blipFill>
          <a:blip r:embed="rId2"/>
          <a:stretch>
            <a:fillRect/>
          </a:stretch>
        </p:blipFill>
        <p:spPr>
          <a:xfrm>
            <a:off x="0" y="0"/>
            <a:ext cx="4791456" cy="6858000"/>
          </a:xfrm>
          <a:prstGeom prst="rect">
            <a:avLst/>
          </a:prstGeom>
        </p:spPr>
      </p:pic>
      <p:pic>
        <p:nvPicPr>
          <p:cNvPr id="3" name="Picture 2">
            <a:extLst>
              <a:ext uri="{FF2B5EF4-FFF2-40B4-BE49-F238E27FC236}">
                <a16:creationId xmlns:a16="http://schemas.microsoft.com/office/drawing/2014/main" xmlns="" id="{7865E372-1CBF-48BE-B3C1-F22C8E3E1517}"/>
              </a:ext>
            </a:extLst>
          </p:cNvPr>
          <p:cNvPicPr>
            <a:picLocks noChangeAspect="1"/>
          </p:cNvPicPr>
          <p:nvPr/>
        </p:nvPicPr>
        <p:blipFill>
          <a:blip r:embed="rId3"/>
          <a:stretch>
            <a:fillRect/>
          </a:stretch>
        </p:blipFill>
        <p:spPr>
          <a:xfrm>
            <a:off x="10246518" y="2571750"/>
            <a:ext cx="1829276" cy="2628900"/>
          </a:xfrm>
          <a:prstGeom prst="rect">
            <a:avLst/>
          </a:prstGeom>
        </p:spPr>
      </p:pic>
      <p:sp>
        <p:nvSpPr>
          <p:cNvPr id="4" name="TextBox 3">
            <a:extLst>
              <a:ext uri="{FF2B5EF4-FFF2-40B4-BE49-F238E27FC236}">
                <a16:creationId xmlns:a16="http://schemas.microsoft.com/office/drawing/2014/main" xmlns="" id="{8EA31F48-476D-4589-B05A-707D9483D716}"/>
              </a:ext>
            </a:extLst>
          </p:cNvPr>
          <p:cNvSpPr txBox="1"/>
          <p:nvPr/>
        </p:nvSpPr>
        <p:spPr>
          <a:xfrm>
            <a:off x="5341731" y="125730"/>
            <a:ext cx="5949064" cy="1200329"/>
          </a:xfrm>
          <a:prstGeom prst="rect">
            <a:avLst/>
          </a:prstGeom>
          <a:noFill/>
        </p:spPr>
        <p:txBody>
          <a:bodyPr wrap="none" rtlCol="1">
            <a:spAutoFit/>
          </a:bodyPr>
          <a:lstStyle/>
          <a:p>
            <a:pPr algn="ctr"/>
            <a:r>
              <a:rPr lang="fa-IR" sz="4400" b="1" dirty="0">
                <a:solidFill>
                  <a:schemeClr val="bg1"/>
                </a:solidFill>
                <a:cs typeface="B Nazanin" panose="00000400000000000000" pitchFamily="2" charset="-78"/>
              </a:rPr>
              <a:t>انقلاب اسلامی و ریشه های آن</a:t>
            </a:r>
          </a:p>
          <a:p>
            <a:pPr algn="ctr"/>
            <a:r>
              <a:rPr lang="fa-IR" sz="2800" b="1" dirty="0">
                <a:solidFill>
                  <a:schemeClr val="bg1"/>
                </a:solidFill>
                <a:cs typeface="B Nazanin" panose="00000400000000000000" pitchFamily="2" charset="-78"/>
              </a:rPr>
              <a:t>محمدتقی مصباح یزدی</a:t>
            </a:r>
          </a:p>
        </p:txBody>
      </p:sp>
      <p:sp>
        <p:nvSpPr>
          <p:cNvPr id="5" name="Rectangle 4">
            <a:extLst>
              <a:ext uri="{FF2B5EF4-FFF2-40B4-BE49-F238E27FC236}">
                <a16:creationId xmlns:a16="http://schemas.microsoft.com/office/drawing/2014/main" xmlns="" id="{CAAB773F-6BC3-4AB0-B474-F98BB36D2284}"/>
              </a:ext>
            </a:extLst>
          </p:cNvPr>
          <p:cNvSpPr/>
          <p:nvPr/>
        </p:nvSpPr>
        <p:spPr>
          <a:xfrm>
            <a:off x="4645916" y="1993374"/>
            <a:ext cx="5509260" cy="3785652"/>
          </a:xfrm>
          <a:prstGeom prst="rect">
            <a:avLst/>
          </a:prstGeom>
        </p:spPr>
        <p:txBody>
          <a:bodyPr wrap="square">
            <a:spAutoFit/>
          </a:bodyPr>
          <a:lstStyle/>
          <a:p>
            <a:pPr algn="just" rtl="1"/>
            <a:r>
              <a:rPr lang="fa-IR" sz="2000" b="1" dirty="0">
                <a:solidFill>
                  <a:schemeClr val="bg1"/>
                </a:solidFill>
                <a:cs typeface="B Nazanin" panose="00000400000000000000" pitchFamily="2" charset="-78"/>
              </a:rPr>
              <a:t>این كتاب متنی آموزشی درباره انقلاب اسلامی شامل مباحث نظری، </a:t>
            </a:r>
            <a:r>
              <a:rPr lang="fa-IR" sz="2000" b="1" dirty="0" smtClean="0">
                <a:solidFill>
                  <a:schemeClr val="bg1"/>
                </a:solidFill>
                <a:cs typeface="B Nazanin" panose="00000400000000000000" pitchFamily="2" charset="-78"/>
              </a:rPr>
              <a:t>تاریخی </a:t>
            </a:r>
            <a:r>
              <a:rPr lang="fa-IR" sz="2000" b="1" dirty="0">
                <a:solidFill>
                  <a:schemeClr val="bg1"/>
                </a:solidFill>
                <a:cs typeface="B Nazanin" panose="00000400000000000000" pitchFamily="2" charset="-78"/>
              </a:rPr>
              <a:t>و تحلیلی است كه بر اساس سلسله </a:t>
            </a:r>
            <a:r>
              <a:rPr lang="fa-IR" sz="2000" b="1" dirty="0" smtClean="0">
                <a:solidFill>
                  <a:schemeClr val="bg1"/>
                </a:solidFill>
                <a:cs typeface="B Nazanin" panose="00000400000000000000" pitchFamily="2" charset="-78"/>
              </a:rPr>
              <a:t>سخنرانی‌های </a:t>
            </a:r>
            <a:r>
              <a:rPr lang="fa-IR" sz="2000" b="1" dirty="0">
                <a:solidFill>
                  <a:schemeClr val="bg1"/>
                </a:solidFill>
                <a:cs typeface="B Nazanin" panose="00000400000000000000" pitchFamily="2" charset="-78"/>
              </a:rPr>
              <a:t>حضرت آیت‌الله مصباح یزدی پیش از خطبه‌های نماز جمعه تهران تنظیم شده است. این مجموعه به همت حجت‌الاسلام آقای قاسم شبان‌نیا تدوین و نگارش یافته </a:t>
            </a:r>
            <a:r>
              <a:rPr lang="fa-IR" sz="2000" b="1" dirty="0" smtClean="0">
                <a:solidFill>
                  <a:schemeClr val="bg1"/>
                </a:solidFill>
                <a:cs typeface="B Nazanin" panose="00000400000000000000" pitchFamily="2" charset="-78"/>
              </a:rPr>
              <a:t>و توسط </a:t>
            </a:r>
            <a:r>
              <a:rPr lang="fa-IR" sz="2000" b="1" dirty="0">
                <a:solidFill>
                  <a:schemeClr val="bg1"/>
                </a:solidFill>
                <a:cs typeface="B Nazanin" panose="00000400000000000000" pitchFamily="2" charset="-78"/>
              </a:rPr>
              <a:t>انتشارات مؤسسه آموزشی و پژوهشی امام خمینی(ره) در1386 چاپ و منتشر شده است.</a:t>
            </a:r>
          </a:p>
          <a:p>
            <a:pPr algn="just" rtl="1"/>
            <a:r>
              <a:rPr lang="fa-IR" sz="2000" b="1" dirty="0">
                <a:solidFill>
                  <a:schemeClr val="bg1"/>
                </a:solidFill>
                <a:cs typeface="B Nazanin" panose="00000400000000000000" pitchFamily="2" charset="-78"/>
              </a:rPr>
              <a:t>این كتاب با هدف ارایه مباحث بنیادین انقلاب اسلامی و ریشه‌های آن برای استفاده در مراكز آموزشی و پژوهشی در دو </a:t>
            </a:r>
            <a:r>
              <a:rPr lang="fa-IR" sz="2000" b="1" dirty="0" smtClean="0">
                <a:solidFill>
                  <a:schemeClr val="bg1"/>
                </a:solidFill>
                <a:cs typeface="B Nazanin" panose="00000400000000000000" pitchFamily="2" charset="-78"/>
              </a:rPr>
              <a:t>بخش </a:t>
            </a:r>
            <a:r>
              <a:rPr lang="fa-IR" sz="2000" b="1" dirty="0">
                <a:solidFill>
                  <a:schemeClr val="bg1"/>
                </a:solidFill>
                <a:cs typeface="B Nazanin" panose="00000400000000000000" pitchFamily="2" charset="-78"/>
              </a:rPr>
              <a:t>و در قالب 14 درس تدوین شده است.</a:t>
            </a:r>
          </a:p>
          <a:p>
            <a:pPr algn="just" rtl="1"/>
            <a:r>
              <a:rPr lang="fa-IR" sz="2000" b="1" dirty="0">
                <a:solidFill>
                  <a:schemeClr val="bg1"/>
                </a:solidFill>
                <a:cs typeface="B Nazanin" panose="00000400000000000000" pitchFamily="2" charset="-78"/>
              </a:rPr>
              <a:t>در مبحثی از کتاب به قیام 15 خرداد و نقش آن در شکل گیری انقلاب پرداخته شده است.</a:t>
            </a:r>
          </a:p>
        </p:txBody>
      </p:sp>
    </p:spTree>
    <p:extLst>
      <p:ext uri="{BB962C8B-B14F-4D97-AF65-F5344CB8AC3E}">
        <p14:creationId xmlns:p14="http://schemas.microsoft.com/office/powerpoint/2010/main" val="1307720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1583</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 Nazanin</vt:lpstr>
      <vt:lpstr>Calibri</vt:lpstr>
      <vt:lpstr>Calibri Light</vt:lpstr>
      <vt:lpstr>Mj_Liner XXL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Banovan-2</dc:creator>
  <cp:lastModifiedBy>Modir</cp:lastModifiedBy>
  <cp:revision>29</cp:revision>
  <dcterms:created xsi:type="dcterms:W3CDTF">2025-06-02T10:36:02Z</dcterms:created>
  <dcterms:modified xsi:type="dcterms:W3CDTF">2025-06-07T08:08:24Z</dcterms:modified>
</cp:coreProperties>
</file>